
<file path=[Content_Types].xml><?xml version="1.0" encoding="utf-8"?>
<Types xmlns="http://schemas.openxmlformats.org/package/2006/content-types">
  <Default Extension="jpeg" ContentType="image/jpe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9"/>
  </p:notesMasterIdLst>
  <p:sldIdLst>
    <p:sldId id="270" r:id="rId2"/>
    <p:sldId id="313" r:id="rId3"/>
    <p:sldId id="269" r:id="rId4"/>
    <p:sldId id="307" r:id="rId5"/>
    <p:sldId id="309" r:id="rId6"/>
    <p:sldId id="265" r:id="rId7"/>
    <p:sldId id="291" r:id="rId8"/>
    <p:sldId id="292" r:id="rId9"/>
    <p:sldId id="284" r:id="rId10"/>
    <p:sldId id="308" r:id="rId11"/>
    <p:sldId id="293" r:id="rId12"/>
    <p:sldId id="290" r:id="rId13"/>
    <p:sldId id="294" r:id="rId14"/>
    <p:sldId id="289" r:id="rId15"/>
    <p:sldId id="286" r:id="rId16"/>
    <p:sldId id="296" r:id="rId17"/>
    <p:sldId id="287" r:id="rId18"/>
    <p:sldId id="288" r:id="rId19"/>
    <p:sldId id="297" r:id="rId20"/>
    <p:sldId id="298" r:id="rId21"/>
    <p:sldId id="299" r:id="rId22"/>
    <p:sldId id="300" r:id="rId23"/>
    <p:sldId id="301" r:id="rId24"/>
    <p:sldId id="302" r:id="rId25"/>
    <p:sldId id="303" r:id="rId26"/>
    <p:sldId id="304" r:id="rId27"/>
    <p:sldId id="295" r:id="rId28"/>
    <p:sldId id="282" r:id="rId29"/>
    <p:sldId id="281" r:id="rId30"/>
    <p:sldId id="285" r:id="rId31"/>
    <p:sldId id="305" r:id="rId32"/>
    <p:sldId id="279" r:id="rId33"/>
    <p:sldId id="306" r:id="rId34"/>
    <p:sldId id="312" r:id="rId35"/>
    <p:sldId id="275" r:id="rId36"/>
    <p:sldId id="276" r:id="rId37"/>
    <p:sldId id="310"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83"/>
    <p:restoredTop sz="80360"/>
  </p:normalViewPr>
  <p:slideViewPr>
    <p:cSldViewPr snapToGrid="0" snapToObjects="1">
      <p:cViewPr>
        <p:scale>
          <a:sx n="69" d="100"/>
          <a:sy n="69" d="100"/>
        </p:scale>
        <p:origin x="2848" y="1280"/>
      </p:cViewPr>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84CA79-F4E9-D048-BA35-BD0B1F382DC1}" type="datetimeFigureOut">
              <a:rPr lang="en-US" smtClean="0"/>
              <a:t>3/23/21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64A9BE-31D7-9644-A094-DF289733F407}" type="slidenum">
              <a:rPr lang="en-US" smtClean="0"/>
              <a:t>‹#›</a:t>
            </a:fld>
            <a:endParaRPr lang="en-US"/>
          </a:p>
        </p:txBody>
      </p:sp>
    </p:spTree>
    <p:extLst>
      <p:ext uri="{BB962C8B-B14F-4D97-AF65-F5344CB8AC3E}">
        <p14:creationId xmlns:p14="http://schemas.microsoft.com/office/powerpoint/2010/main" val="32566721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 Lecture 4 of Port Cities between global networks and local transformations. My name is Carola Hein and this lecture focuses on the age of sail and the development of port cities during that period. </a:t>
            </a:r>
          </a:p>
          <a:p>
            <a:endParaRPr lang="en-US" dirty="0"/>
          </a:p>
          <a:p>
            <a:r>
              <a:rPr lang="en-US" dirty="0"/>
              <a:t>Image: </a:t>
            </a:r>
          </a:p>
          <a:p>
            <a:r>
              <a:rPr lang="en-US" sz="1200" b="0" i="0" u="none" strike="noStrike" kern="1200" dirty="0">
                <a:solidFill>
                  <a:schemeClr val="tx1"/>
                </a:solidFill>
                <a:effectLst/>
                <a:latin typeface="+mn-lt"/>
                <a:ea typeface="+mn-ea"/>
                <a:cs typeface="+mn-cs"/>
              </a:rPr>
              <a:t>Johannes </a:t>
            </a:r>
            <a:r>
              <a:rPr lang="en-US" sz="1200" b="0" i="0" u="none" strike="noStrike" kern="1200" dirty="0" err="1">
                <a:solidFill>
                  <a:schemeClr val="tx1"/>
                </a:solidFill>
                <a:effectLst/>
                <a:latin typeface="+mn-lt"/>
                <a:ea typeface="+mn-ea"/>
                <a:cs typeface="+mn-cs"/>
              </a:rPr>
              <a:t>Vingboons</a:t>
            </a:r>
            <a:r>
              <a:rPr lang="en-US" sz="1200" b="0" i="0" u="none" strike="noStrike" kern="1200" dirty="0">
                <a:solidFill>
                  <a:schemeClr val="tx1"/>
                </a:solidFill>
                <a:effectLst/>
                <a:latin typeface="+mn-lt"/>
                <a:ea typeface="+mn-ea"/>
                <a:cs typeface="+mn-cs"/>
              </a:rPr>
              <a:t>: View of Havana (1665) public domain</a:t>
            </a:r>
          </a:p>
          <a:p>
            <a:r>
              <a:rPr lang="en-US" dirty="0"/>
              <a:t>Image source: </a:t>
            </a:r>
          </a:p>
          <a:p>
            <a:r>
              <a:rPr lang="en-US" dirty="0"/>
              <a:t>https://</a:t>
            </a:r>
            <a:r>
              <a:rPr lang="en-US" dirty="0" err="1"/>
              <a:t>commons.wikimedia.org</a:t>
            </a:r>
            <a:r>
              <a:rPr lang="en-US" dirty="0"/>
              <a:t>/wiki/File:AMH-6757-NA_View_of_Havana.jpg</a:t>
            </a:r>
          </a:p>
        </p:txBody>
      </p:sp>
      <p:sp>
        <p:nvSpPr>
          <p:cNvPr id="4" name="Slide Number Placeholder 3"/>
          <p:cNvSpPr>
            <a:spLocks noGrp="1"/>
          </p:cNvSpPr>
          <p:nvPr>
            <p:ph type="sldNum" sz="quarter" idx="10"/>
          </p:nvPr>
        </p:nvSpPr>
        <p:spPr/>
        <p:txBody>
          <a:bodyPr/>
          <a:lstStyle/>
          <a:p>
            <a:fld id="{96C64509-F97D-1748-984E-BF84355861A7}" type="slidenum">
              <a:rPr lang="en-US" smtClean="0"/>
              <a:t>1</a:t>
            </a:fld>
            <a:endParaRPr lang="en-US"/>
          </a:p>
        </p:txBody>
      </p:sp>
    </p:spTree>
    <p:extLst>
      <p:ext uri="{BB962C8B-B14F-4D97-AF65-F5344CB8AC3E}">
        <p14:creationId xmlns:p14="http://schemas.microsoft.com/office/powerpoint/2010/main" val="16338067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Lecture Abstract: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 the discovery of America and the development of the Atlantic trade, new sea connections were created. Numerous cities notably in the Eastern Mediterranean lost their trade and decayed. Meanwhile others emerged. Notably port cities on the Atlantic side (e.g. Lisbon, Cadiz) experienced an upswing. The establishment of colonies and the construction of major trade hubs led to the creation of cities such as Havana and many ports in Latin America. With the ships came diseases, new cultures and religions, as well as architectural and urban planning concepts that were implemented through the Laws of the Indies (issued by the Spanish Crown for its American and Filipino possessions). The Laws of the Indies specified the form of urban plazas, the location and design of churches and many more buildings. These are a great example of the transfer of architectural and planning ideas through maritime networks. </a:t>
            </a:r>
          </a:p>
          <a:p>
            <a:endParaRPr lang="en-US" dirty="0"/>
          </a:p>
          <a:p>
            <a:r>
              <a:rPr lang="en-US" dirty="0"/>
              <a:t>Image: </a:t>
            </a:r>
          </a:p>
          <a:p>
            <a:r>
              <a:rPr lang="en-US" sz="1200" b="0" i="0" u="none" strike="noStrike" kern="1200" dirty="0">
                <a:solidFill>
                  <a:schemeClr val="tx1"/>
                </a:solidFill>
                <a:effectLst/>
                <a:latin typeface="+mn-lt"/>
                <a:ea typeface="+mn-ea"/>
                <a:cs typeface="+mn-cs"/>
              </a:rPr>
              <a:t>Johannes </a:t>
            </a:r>
            <a:r>
              <a:rPr lang="en-US" sz="1200" b="0" i="0" u="none" strike="noStrike" kern="1200" dirty="0" err="1">
                <a:solidFill>
                  <a:schemeClr val="tx1"/>
                </a:solidFill>
                <a:effectLst/>
                <a:latin typeface="+mn-lt"/>
                <a:ea typeface="+mn-ea"/>
                <a:cs typeface="+mn-cs"/>
              </a:rPr>
              <a:t>Vingboons</a:t>
            </a:r>
            <a:r>
              <a:rPr lang="en-US" sz="1200" b="0" i="0" u="none" strike="noStrike" kern="1200" dirty="0">
                <a:solidFill>
                  <a:schemeClr val="tx1"/>
                </a:solidFill>
                <a:effectLst/>
                <a:latin typeface="+mn-lt"/>
                <a:ea typeface="+mn-ea"/>
                <a:cs typeface="+mn-cs"/>
              </a:rPr>
              <a:t>: View of Havana (1665) public domain</a:t>
            </a:r>
          </a:p>
          <a:p>
            <a:r>
              <a:rPr lang="en-US" dirty="0"/>
              <a:t>Image source: </a:t>
            </a:r>
          </a:p>
          <a:p>
            <a:r>
              <a:rPr lang="en-US" dirty="0"/>
              <a:t>https://</a:t>
            </a:r>
            <a:r>
              <a:rPr lang="en-US" dirty="0" err="1"/>
              <a:t>commons.wikimedia.org</a:t>
            </a:r>
            <a:r>
              <a:rPr lang="en-US" dirty="0"/>
              <a:t>/wiki/File:AMH-6757-NA_View_of_Havana.jpg</a:t>
            </a:r>
          </a:p>
        </p:txBody>
      </p:sp>
      <p:sp>
        <p:nvSpPr>
          <p:cNvPr id="4" name="Slide Number Placeholder 3"/>
          <p:cNvSpPr>
            <a:spLocks noGrp="1"/>
          </p:cNvSpPr>
          <p:nvPr>
            <p:ph type="sldNum" sz="quarter" idx="10"/>
          </p:nvPr>
        </p:nvSpPr>
        <p:spPr/>
        <p:txBody>
          <a:bodyPr/>
          <a:lstStyle/>
          <a:p>
            <a:fld id="{96C64509-F97D-1748-984E-BF84355861A7}" type="slidenum">
              <a:rPr lang="en-US" smtClean="0"/>
              <a:t>2</a:t>
            </a:fld>
            <a:endParaRPr lang="en-US"/>
          </a:p>
        </p:txBody>
      </p:sp>
    </p:spTree>
    <p:extLst>
      <p:ext uri="{BB962C8B-B14F-4D97-AF65-F5344CB8AC3E}">
        <p14:creationId xmlns:p14="http://schemas.microsoft.com/office/powerpoint/2010/main" val="12537904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lecture we will look at architecture and urban planning related to maritime networks and port city development in Europe, the Caribbean, North America and Asia</a:t>
            </a:r>
          </a:p>
        </p:txBody>
      </p:sp>
      <p:sp>
        <p:nvSpPr>
          <p:cNvPr id="4" name="Slide Number Placeholder 3"/>
          <p:cNvSpPr>
            <a:spLocks noGrp="1"/>
          </p:cNvSpPr>
          <p:nvPr>
            <p:ph type="sldNum" sz="quarter" idx="10"/>
          </p:nvPr>
        </p:nvSpPr>
        <p:spPr/>
        <p:txBody>
          <a:bodyPr/>
          <a:lstStyle/>
          <a:p>
            <a:fld id="{96C64509-F97D-1748-984E-BF84355861A7}" type="slidenum">
              <a:rPr lang="en-US" smtClean="0"/>
              <a:t>3</a:t>
            </a:fld>
            <a:endParaRPr lang="en-US"/>
          </a:p>
        </p:txBody>
      </p:sp>
    </p:spTree>
    <p:extLst>
      <p:ext uri="{BB962C8B-B14F-4D97-AF65-F5344CB8AC3E}">
        <p14:creationId xmlns:p14="http://schemas.microsoft.com/office/powerpoint/2010/main" val="36613438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age of sailing, which lasted from the middle of the 16th to the middle of the 19th century, was a period in which international trade and naval warfare were dominated by sailing ships. These ships dependent extensively on wind and weather conditions as well as the seasons. Piracy was another challenge. The arrival of goods by sea could not be easily predicted; ships were without contact to land for a long time, and preparations in ports for the arrival of goods could only be made when the ships were in sight of land and cities. This period would last until industrialization in the 19</a:t>
            </a:r>
            <a:r>
              <a:rPr lang="en-US" baseline="30000" dirty="0"/>
              <a:t>th</a:t>
            </a:r>
            <a:r>
              <a:rPr lang="en-US" dirty="0"/>
              <a:t> century, when steam ships appeared. </a:t>
            </a:r>
          </a:p>
          <a:p>
            <a:endParaRPr lang="en-US" dirty="0"/>
          </a:p>
          <a:p>
            <a:r>
              <a:rPr lang="en-US" dirty="0"/>
              <a:t>Image source: </a:t>
            </a:r>
          </a:p>
          <a:p>
            <a:r>
              <a:rPr lang="en-US" dirty="0"/>
              <a:t>https://</a:t>
            </a:r>
            <a:r>
              <a:rPr lang="en-US" dirty="0" err="1"/>
              <a:t>commons.wikimedia.org</a:t>
            </a:r>
            <a:r>
              <a:rPr lang="en-US" dirty="0"/>
              <a:t>/wiki/</a:t>
            </a:r>
            <a:r>
              <a:rPr lang="en-US" dirty="0" err="1"/>
              <a:t>File:Warship_diagram_orig.jpg</a:t>
            </a:r>
            <a:endParaRPr lang="en-US" dirty="0"/>
          </a:p>
        </p:txBody>
      </p:sp>
      <p:sp>
        <p:nvSpPr>
          <p:cNvPr id="4" name="Slide Number Placeholder 3"/>
          <p:cNvSpPr>
            <a:spLocks noGrp="1"/>
          </p:cNvSpPr>
          <p:nvPr>
            <p:ph type="sldNum" sz="quarter" idx="10"/>
          </p:nvPr>
        </p:nvSpPr>
        <p:spPr/>
        <p:txBody>
          <a:bodyPr/>
          <a:lstStyle/>
          <a:p>
            <a:fld id="{96C64509-F97D-1748-984E-BF84355861A7}" type="slidenum">
              <a:rPr lang="en-US" smtClean="0"/>
              <a:t>4</a:t>
            </a:fld>
            <a:endParaRPr lang="en-US"/>
          </a:p>
        </p:txBody>
      </p:sp>
    </p:spTree>
    <p:extLst>
      <p:ext uri="{BB962C8B-B14F-4D97-AF65-F5344CB8AC3E}">
        <p14:creationId xmlns:p14="http://schemas.microsoft.com/office/powerpoint/2010/main" val="6546683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dirty="0" err="1"/>
              <a:t>Cantino</a:t>
            </a:r>
            <a:r>
              <a:rPr lang="en-US" dirty="0"/>
              <a:t> Planisphere is the oldest Portuguese nautical map. It illustrates the understanding of the earth of one of the leading world powers at the beginning of the 16th century. Remarkable in this representation is the extent of only partly known coastlines and of incompletely depicted continents and thus the limits of maritime exploration. In the course of the 16th century, all these areas were to be explored by sailing ships and, to a large extent, conquered, with cultural, religious and architectural ideas from Europe being spread throughout the world.</a:t>
            </a:r>
          </a:p>
          <a:p>
            <a:endParaRPr lang="en-US" dirty="0"/>
          </a:p>
          <a:p>
            <a:r>
              <a:rPr lang="en-US" dirty="0"/>
              <a:t>Image source: </a:t>
            </a:r>
          </a:p>
          <a:p>
            <a:r>
              <a:rPr lang="en-US" dirty="0"/>
              <a:t>https://</a:t>
            </a:r>
            <a:r>
              <a:rPr lang="en-US" dirty="0" err="1"/>
              <a:t>commons.wikimedia.org</a:t>
            </a:r>
            <a:r>
              <a:rPr lang="en-US" dirty="0"/>
              <a:t>/wiki/</a:t>
            </a:r>
            <a:r>
              <a:rPr lang="en-US" dirty="0" err="1"/>
              <a:t>File:Cantino_planisphere</a:t>
            </a:r>
            <a:r>
              <a:rPr lang="en-US" dirty="0"/>
              <a:t>_(1502).jpg</a:t>
            </a:r>
          </a:p>
        </p:txBody>
      </p:sp>
      <p:sp>
        <p:nvSpPr>
          <p:cNvPr id="4" name="Slide Number Placeholder 3"/>
          <p:cNvSpPr>
            <a:spLocks noGrp="1"/>
          </p:cNvSpPr>
          <p:nvPr>
            <p:ph type="sldNum" sz="quarter" idx="10"/>
          </p:nvPr>
        </p:nvSpPr>
        <p:spPr/>
        <p:txBody>
          <a:bodyPr/>
          <a:lstStyle/>
          <a:p>
            <a:fld id="{96C64509-F97D-1748-984E-BF84355861A7}" type="slidenum">
              <a:rPr lang="en-US" smtClean="0"/>
              <a:t>5</a:t>
            </a:fld>
            <a:endParaRPr lang="en-US"/>
          </a:p>
        </p:txBody>
      </p:sp>
    </p:spTree>
    <p:extLst>
      <p:ext uri="{BB962C8B-B14F-4D97-AF65-F5344CB8AC3E}">
        <p14:creationId xmlns:p14="http://schemas.microsoft.com/office/powerpoint/2010/main" val="2331264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Maritime power translated into urban growth, outstanding architecture and artistic representation. This is the oldest city view of Lisbon in Portugal. It was here that Christopher Columbus arrived on 4 March 1493 from his first trip to America. In the course of the 15th century, the city had developed into the most important port of the emerging maritime power, Portugal. Vasco da Gama's voyage, in which he discovered the southern sea route to India, also began and ended in Lisbon. By the middle of the 16th century, the city developed into one of the world's largest seaports as a result of the riches brought from the newly discovered areas. The gold and silver of South America and the spices of India, as well as the trade with corals and silk helped the small country to rise to a world power. The city view shows the waterfront on the river </a:t>
            </a:r>
            <a:r>
              <a:rPr lang="en-US" dirty="0" err="1"/>
              <a:t>Tejo</a:t>
            </a:r>
            <a:r>
              <a:rPr lang="en-US" dirty="0"/>
              <a:t>, at whose estuary the city lies. It depicts representative buildings and fortifications that speak to the power of Lisbon, capital of a maritime empire. </a:t>
            </a:r>
          </a:p>
          <a:p>
            <a:r>
              <a:rPr lang="en-US" dirty="0"/>
              <a:t> </a:t>
            </a:r>
          </a:p>
          <a:p>
            <a:r>
              <a:rPr lang="en-US" dirty="0"/>
              <a:t>The building at the bottom left of the picture that reaches into the water is the </a:t>
            </a:r>
            <a:r>
              <a:rPr lang="en-US" dirty="0" err="1"/>
              <a:t>Ribeira</a:t>
            </a:r>
            <a:r>
              <a:rPr lang="en-US" dirty="0"/>
              <a:t> Palace, which also housed the Casa da </a:t>
            </a:r>
            <a:r>
              <a:rPr lang="en-US" dirty="0" err="1"/>
              <a:t>Índia</a:t>
            </a:r>
            <a:r>
              <a:rPr lang="en-US" dirty="0"/>
              <a:t> - the institution through which all the connections of the kingdom with overseas took place.</a:t>
            </a:r>
          </a:p>
          <a:p>
            <a:endParaRPr lang="en-US" dirty="0"/>
          </a:p>
          <a:p>
            <a:r>
              <a:rPr lang="en-US" dirty="0"/>
              <a:t>Image source: </a:t>
            </a:r>
          </a:p>
          <a:p>
            <a:r>
              <a:rPr lang="en-US" dirty="0"/>
              <a:t>https://</a:t>
            </a:r>
            <a:r>
              <a:rPr lang="en-US" dirty="0" err="1"/>
              <a:t>en.wikipedia.org</a:t>
            </a:r>
            <a:r>
              <a:rPr lang="en-US" dirty="0"/>
              <a:t>/wiki/File:Lisboa_1500-1510.jpg</a:t>
            </a:r>
          </a:p>
        </p:txBody>
      </p:sp>
      <p:sp>
        <p:nvSpPr>
          <p:cNvPr id="4" name="Slide Number Placeholder 3"/>
          <p:cNvSpPr>
            <a:spLocks noGrp="1"/>
          </p:cNvSpPr>
          <p:nvPr>
            <p:ph type="sldNum" sz="quarter" idx="10"/>
          </p:nvPr>
        </p:nvSpPr>
        <p:spPr/>
        <p:txBody>
          <a:bodyPr/>
          <a:lstStyle/>
          <a:p>
            <a:fld id="{96C64509-F97D-1748-984E-BF84355861A7}" type="slidenum">
              <a:rPr lang="en-US" smtClean="0"/>
              <a:t>6</a:t>
            </a:fld>
            <a:endParaRPr lang="en-US"/>
          </a:p>
        </p:txBody>
      </p:sp>
    </p:spTree>
    <p:extLst>
      <p:ext uri="{BB962C8B-B14F-4D97-AF65-F5344CB8AC3E}">
        <p14:creationId xmlns:p14="http://schemas.microsoft.com/office/powerpoint/2010/main" val="33551625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Torre de Belem is a valuable witness of Lisbon's heyday as a naval power. It was built as a weir on a rock in the estuary of the </a:t>
            </a:r>
            <a:r>
              <a:rPr lang="en-US" dirty="0" err="1"/>
              <a:t>Tejo</a:t>
            </a:r>
            <a:r>
              <a:rPr lang="en-US" dirty="0"/>
              <a:t>. In the past, there was a second tower on the opposite side of the river (destroyed by the earthquake of 1755) to take enemy ships into the crossfire. The tower was later used as a lighthouse and was finally restored in the 19th century. Today it is on the UNESCO World Heritage List.</a:t>
            </a:r>
          </a:p>
          <a:p>
            <a:endParaRPr lang="en-US" dirty="0"/>
          </a:p>
          <a:p>
            <a:r>
              <a:rPr lang="en-US" dirty="0"/>
              <a:t>Image source: </a:t>
            </a:r>
          </a:p>
          <a:p>
            <a:r>
              <a:rPr lang="en-US" dirty="0"/>
              <a:t>https://</a:t>
            </a:r>
            <a:r>
              <a:rPr lang="en-US" dirty="0" err="1"/>
              <a:t>commons.wikimedia.org</a:t>
            </a:r>
            <a:r>
              <a:rPr lang="en-US" dirty="0"/>
              <a:t>/wiki/</a:t>
            </a:r>
            <a:r>
              <a:rPr lang="en-US" dirty="0" err="1"/>
              <a:t>Torre_de_Belém?uselang</a:t>
            </a:r>
            <a:r>
              <a:rPr lang="en-US" dirty="0"/>
              <a:t>=de#/media/File:Torre_Belém_April_2009-4a.jpg</a:t>
            </a:r>
          </a:p>
        </p:txBody>
      </p:sp>
      <p:sp>
        <p:nvSpPr>
          <p:cNvPr id="4" name="Slide Number Placeholder 3"/>
          <p:cNvSpPr>
            <a:spLocks noGrp="1"/>
          </p:cNvSpPr>
          <p:nvPr>
            <p:ph type="sldNum" sz="quarter" idx="10"/>
          </p:nvPr>
        </p:nvSpPr>
        <p:spPr/>
        <p:txBody>
          <a:bodyPr/>
          <a:lstStyle/>
          <a:p>
            <a:fld id="{96C64509-F97D-1748-984E-BF84355861A7}" type="slidenum">
              <a:rPr lang="en-US" smtClean="0"/>
              <a:t>7</a:t>
            </a:fld>
            <a:endParaRPr lang="en-US"/>
          </a:p>
        </p:txBody>
      </p:sp>
    </p:spTree>
    <p:extLst>
      <p:ext uri="{BB962C8B-B14F-4D97-AF65-F5344CB8AC3E}">
        <p14:creationId xmlns:p14="http://schemas.microsoft.com/office/powerpoint/2010/main" val="22221328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image of 1600 shows the maritime details of Lisbon a little better. It illustrates the location with the flat banks of the river and shows some important buildings of the port. Beside the </a:t>
            </a:r>
            <a:r>
              <a:rPr lang="en-US" dirty="0" err="1"/>
              <a:t>Ribeira</a:t>
            </a:r>
            <a:r>
              <a:rPr lang="en-US" dirty="0"/>
              <a:t> Palace, we see warehouses, the shipyard building (</a:t>
            </a:r>
            <a:r>
              <a:rPr lang="en-US" dirty="0" err="1"/>
              <a:t>Ribeira</a:t>
            </a:r>
            <a:r>
              <a:rPr lang="en-US" dirty="0"/>
              <a:t> das </a:t>
            </a:r>
            <a:r>
              <a:rPr lang="en-US" dirty="0" err="1"/>
              <a:t>Naus</a:t>
            </a:r>
            <a:r>
              <a:rPr lang="en-US" dirty="0"/>
              <a:t>) and the administrative facilities. What is remarkable is the spatial proximity of the residence and the port, they form a unit. This symbolizes the importance of the trade relations that could only be maintained by means of the port.</a:t>
            </a:r>
          </a:p>
          <a:p>
            <a:endParaRPr lang="en-US" dirty="0"/>
          </a:p>
          <a:p>
            <a:r>
              <a:rPr lang="en-US" dirty="0"/>
              <a:t>On the right side you can see another port city, which at the same time became an important metropolis and is also located at a river near the estuary: the Spanish city of Sevilla. </a:t>
            </a:r>
          </a:p>
          <a:p>
            <a:endParaRPr lang="en-US" dirty="0"/>
          </a:p>
          <a:p>
            <a:r>
              <a:rPr lang="en-US" dirty="0"/>
              <a:t>Image source: </a:t>
            </a:r>
          </a:p>
          <a:p>
            <a:r>
              <a:rPr lang="en-US" dirty="0"/>
              <a:t>https://</a:t>
            </a:r>
            <a:r>
              <a:rPr lang="en-US" dirty="0" err="1"/>
              <a:t>commons.wikimedia.org</a:t>
            </a:r>
            <a:r>
              <a:rPr lang="en-US" dirty="0"/>
              <a:t>/wiki/</a:t>
            </a:r>
            <a:r>
              <a:rPr lang="en-US" dirty="0" err="1"/>
              <a:t>File:Vier_Weltstädte_Detail.jpg</a:t>
            </a:r>
            <a:endParaRPr lang="en-US" dirty="0"/>
          </a:p>
        </p:txBody>
      </p:sp>
      <p:sp>
        <p:nvSpPr>
          <p:cNvPr id="4" name="Slide Number Placeholder 3"/>
          <p:cNvSpPr>
            <a:spLocks noGrp="1"/>
          </p:cNvSpPr>
          <p:nvPr>
            <p:ph type="sldNum" sz="quarter" idx="10"/>
          </p:nvPr>
        </p:nvSpPr>
        <p:spPr/>
        <p:txBody>
          <a:bodyPr/>
          <a:lstStyle/>
          <a:p>
            <a:fld id="{96C64509-F97D-1748-984E-BF84355861A7}" type="slidenum">
              <a:rPr lang="en-US" smtClean="0"/>
              <a:t>8</a:t>
            </a:fld>
            <a:endParaRPr lang="en-US"/>
          </a:p>
        </p:txBody>
      </p:sp>
    </p:spTree>
    <p:extLst>
      <p:ext uri="{BB962C8B-B14F-4D97-AF65-F5344CB8AC3E}">
        <p14:creationId xmlns:p14="http://schemas.microsoft.com/office/powerpoint/2010/main" val="19334525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protected inland location and the port situation with its shallow river banks are comparable to Lisbon. In addition, Seville became the most important port city of the Spanish kingdom as it received the monopoly on overseas trade. Amerigo Vespucci, the patron saint of the Americas, and Ferdinand Magellan, initiator of the first circumnavigation of the world, planned and started their voyages of discovery here. </a:t>
            </a:r>
          </a:p>
          <a:p>
            <a:r>
              <a:rPr lang="en-US" dirty="0"/>
              <a:t>The abundance of picture details allows a good insight into the happenings in the port. The construction of a ship, a pontoon bridge, different types of ships, trading processes and storage sites can be seen. It also becomes clear that ports at that time had relatively few specialized structures.</a:t>
            </a:r>
          </a:p>
          <a:p>
            <a:endParaRPr lang="en-US" dirty="0"/>
          </a:p>
          <a:p>
            <a:r>
              <a:rPr lang="en-US" dirty="0"/>
              <a:t>Image source:</a:t>
            </a:r>
          </a:p>
          <a:p>
            <a:r>
              <a:rPr lang="en-US" dirty="0"/>
              <a:t>https://</a:t>
            </a:r>
            <a:r>
              <a:rPr lang="en-US" dirty="0" err="1"/>
              <a:t>upload.wikimedia.org</a:t>
            </a:r>
            <a:r>
              <a:rPr lang="en-US" dirty="0"/>
              <a:t>/</a:t>
            </a:r>
            <a:r>
              <a:rPr lang="en-US" dirty="0" err="1"/>
              <a:t>wikipedia</a:t>
            </a:r>
            <a:r>
              <a:rPr lang="en-US" dirty="0"/>
              <a:t>/commons/thumb/f/f6/</a:t>
            </a:r>
            <a:r>
              <a:rPr lang="en-US" dirty="0" err="1"/>
              <a:t>La_sevilla_del_sigloXVI.jpg</a:t>
            </a:r>
            <a:r>
              <a:rPr lang="en-US" dirty="0"/>
              <a:t>/1600px-La_sevilla_del_sigloXVI.jpg</a:t>
            </a:r>
          </a:p>
        </p:txBody>
      </p:sp>
      <p:sp>
        <p:nvSpPr>
          <p:cNvPr id="4" name="Slide Number Placeholder 3"/>
          <p:cNvSpPr>
            <a:spLocks noGrp="1"/>
          </p:cNvSpPr>
          <p:nvPr>
            <p:ph type="sldNum" sz="quarter" idx="10"/>
          </p:nvPr>
        </p:nvSpPr>
        <p:spPr/>
        <p:txBody>
          <a:bodyPr/>
          <a:lstStyle/>
          <a:p>
            <a:fld id="{96C64509-F97D-1748-984E-BF84355861A7}" type="slidenum">
              <a:rPr lang="en-US" smtClean="0"/>
              <a:t>9</a:t>
            </a:fld>
            <a:endParaRPr lang="en-US"/>
          </a:p>
        </p:txBody>
      </p:sp>
    </p:spTree>
    <p:extLst>
      <p:ext uri="{BB962C8B-B14F-4D97-AF65-F5344CB8AC3E}">
        <p14:creationId xmlns:p14="http://schemas.microsoft.com/office/powerpoint/2010/main" val="30186952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painting </a:t>
            </a:r>
            <a:r>
              <a:rPr lang="en-US" i="1" dirty="0"/>
              <a:t>Expulsion of the Moriscos from Valencia </a:t>
            </a:r>
            <a:r>
              <a:rPr lang="en-US" dirty="0"/>
              <a:t>shows the expulsion of the descendants of Spain's Muslim population, and gives an impression of the port city of Valencia in the early 17th century, showing that port cities did not necessarily have structures that we associate with them today. Instead of </a:t>
            </a:r>
            <a:r>
              <a:rPr lang="en-US" dirty="0" err="1"/>
              <a:t>harbour</a:t>
            </a:r>
            <a:r>
              <a:rPr lang="en-US" dirty="0"/>
              <a:t> basins and quays, it is rather flat shores where ships can moor and where goods and people can be brought into the fortified city.</a:t>
            </a:r>
          </a:p>
          <a:p>
            <a:endParaRPr lang="en-US" dirty="0"/>
          </a:p>
          <a:p>
            <a:r>
              <a:rPr lang="en-US" dirty="0"/>
              <a:t>Image source:</a:t>
            </a:r>
          </a:p>
          <a:p>
            <a:r>
              <a:rPr lang="en-US" dirty="0"/>
              <a:t>https://</a:t>
            </a:r>
            <a:r>
              <a:rPr lang="en-US" dirty="0" err="1"/>
              <a:t>commons.wikimedia.org</a:t>
            </a:r>
            <a:r>
              <a:rPr lang="en-US" dirty="0"/>
              <a:t>/wiki/</a:t>
            </a:r>
            <a:r>
              <a:rPr lang="en-US" dirty="0" err="1"/>
              <a:t>File:Embarco_moriscos_en_el_Grao_de_valencia.jpg</a:t>
            </a:r>
            <a:endParaRPr lang="en-US" dirty="0"/>
          </a:p>
        </p:txBody>
      </p:sp>
      <p:sp>
        <p:nvSpPr>
          <p:cNvPr id="4" name="Slide Number Placeholder 3"/>
          <p:cNvSpPr>
            <a:spLocks noGrp="1"/>
          </p:cNvSpPr>
          <p:nvPr>
            <p:ph type="sldNum" sz="quarter" idx="10"/>
          </p:nvPr>
        </p:nvSpPr>
        <p:spPr/>
        <p:txBody>
          <a:bodyPr/>
          <a:lstStyle/>
          <a:p>
            <a:fld id="{96C64509-F97D-1748-984E-BF84355861A7}" type="slidenum">
              <a:rPr lang="en-US" smtClean="0"/>
              <a:t>10</a:t>
            </a:fld>
            <a:endParaRPr lang="en-US"/>
          </a:p>
        </p:txBody>
      </p:sp>
    </p:spTree>
    <p:extLst>
      <p:ext uri="{BB962C8B-B14F-4D97-AF65-F5344CB8AC3E}">
        <p14:creationId xmlns:p14="http://schemas.microsoft.com/office/powerpoint/2010/main" val="42906286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17</a:t>
            </a:r>
            <a:r>
              <a:rPr lang="en-US" baseline="30000" dirty="0"/>
              <a:t>th</a:t>
            </a:r>
            <a:r>
              <a:rPr lang="en-US" dirty="0"/>
              <a:t> century, several European naval powers built complex trading networks that extended across the globe. This first imperial age was made possible primarily by seafaring. Nation states, trading companies, and people from other European countries also developed ambitions to control overseas territories, expand maritime trade across the Atlantic or to find new places to live. Plymouth, situated on the south coast of England, became the starting point for numerous voyages of discovery, including (among others): In 1577 the circumnavigation of the world by Francis Drake, in 1620 the last English port which the Mayflower called at on its journey to North America. Later the voyages of James Cook and the circumnavigation of the Beagle with Charles Darwin on board started here. </a:t>
            </a:r>
          </a:p>
          <a:p>
            <a:endParaRPr lang="en-US" dirty="0"/>
          </a:p>
          <a:p>
            <a:endParaRPr lang="en-US" dirty="0"/>
          </a:p>
          <a:p>
            <a:r>
              <a:rPr lang="en-US" dirty="0"/>
              <a:t>Image source:</a:t>
            </a:r>
          </a:p>
          <a:p>
            <a:r>
              <a:rPr lang="en-US" dirty="0"/>
              <a:t>https://</a:t>
            </a:r>
            <a:r>
              <a:rPr lang="en-US" dirty="0" err="1"/>
              <a:t>commons.wikimedia.org</a:t>
            </a:r>
            <a:r>
              <a:rPr lang="en-US" dirty="0"/>
              <a:t>/wiki/File:Plymouth_1540.png</a:t>
            </a:r>
          </a:p>
        </p:txBody>
      </p:sp>
      <p:sp>
        <p:nvSpPr>
          <p:cNvPr id="4" name="Slide Number Placeholder 3"/>
          <p:cNvSpPr>
            <a:spLocks noGrp="1"/>
          </p:cNvSpPr>
          <p:nvPr>
            <p:ph type="sldNum" sz="quarter" idx="10"/>
          </p:nvPr>
        </p:nvSpPr>
        <p:spPr/>
        <p:txBody>
          <a:bodyPr/>
          <a:lstStyle/>
          <a:p>
            <a:fld id="{96C64509-F97D-1748-984E-BF84355861A7}" type="slidenum">
              <a:rPr lang="en-US" smtClean="0"/>
              <a:t>11</a:t>
            </a:fld>
            <a:endParaRPr lang="en-US"/>
          </a:p>
        </p:txBody>
      </p:sp>
    </p:spTree>
    <p:extLst>
      <p:ext uri="{BB962C8B-B14F-4D97-AF65-F5344CB8AC3E}">
        <p14:creationId xmlns:p14="http://schemas.microsoft.com/office/powerpoint/2010/main" val="7805493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discovery of America was followed by the rapid occupation of the land by the Spanish and Portuguese Crown. Later the Dutch, British and French followed. Cuba, which Columbus discovered on his first voyage, became an early starting point of Spanish colonization. The trip to the Americas was an opportunity for many people to escape religious persecution and to start a new life.</a:t>
            </a:r>
          </a:p>
          <a:p>
            <a:endParaRPr lang="en-US" dirty="0"/>
          </a:p>
          <a:p>
            <a:endParaRPr lang="en-US" dirty="0"/>
          </a:p>
          <a:p>
            <a:r>
              <a:rPr lang="en-US" dirty="0"/>
              <a:t>Image source: </a:t>
            </a:r>
          </a:p>
          <a:p>
            <a:r>
              <a:rPr lang="en-US" dirty="0"/>
              <a:t>https://</a:t>
            </a:r>
            <a:r>
              <a:rPr lang="en-US" dirty="0" err="1"/>
              <a:t>commons.wikimedia.org</a:t>
            </a:r>
            <a:r>
              <a:rPr lang="en-US" dirty="0"/>
              <a:t>/wiki/File:AMH-7919-KB_Map_of_North_America_and_the_Caribbean.jpg</a:t>
            </a:r>
          </a:p>
        </p:txBody>
      </p:sp>
      <p:sp>
        <p:nvSpPr>
          <p:cNvPr id="4" name="Slide Number Placeholder 3"/>
          <p:cNvSpPr>
            <a:spLocks noGrp="1"/>
          </p:cNvSpPr>
          <p:nvPr>
            <p:ph type="sldNum" sz="quarter" idx="10"/>
          </p:nvPr>
        </p:nvSpPr>
        <p:spPr/>
        <p:txBody>
          <a:bodyPr/>
          <a:lstStyle/>
          <a:p>
            <a:fld id="{96C64509-F97D-1748-984E-BF84355861A7}" type="slidenum">
              <a:rPr lang="en-US" smtClean="0"/>
              <a:t>12</a:t>
            </a:fld>
            <a:endParaRPr lang="en-US"/>
          </a:p>
        </p:txBody>
      </p:sp>
    </p:spTree>
    <p:extLst>
      <p:ext uri="{BB962C8B-B14F-4D97-AF65-F5344CB8AC3E}">
        <p14:creationId xmlns:p14="http://schemas.microsoft.com/office/powerpoint/2010/main" val="14758085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Havana was founded in 1514 by the conquistador Diego Velázquez de </a:t>
            </a:r>
            <a:r>
              <a:rPr lang="en-US" dirty="0" err="1"/>
              <a:t>Cuéllar</a:t>
            </a:r>
            <a:r>
              <a:rPr lang="en-US" dirty="0"/>
              <a:t> on the south coast of Cuba. The city served as a hub from which the conquest of the continent to North America continued. In 1519, the city was moved to the Bay of Puerto de </a:t>
            </a:r>
            <a:r>
              <a:rPr lang="en-US" dirty="0" err="1"/>
              <a:t>Carenas</a:t>
            </a:r>
            <a:r>
              <a:rPr lang="en-US" dirty="0"/>
              <a:t>, due to its </a:t>
            </a:r>
            <a:r>
              <a:rPr lang="en-US" dirty="0" err="1"/>
              <a:t>favourable</a:t>
            </a:r>
            <a:r>
              <a:rPr lang="en-US" dirty="0"/>
              <a:t> location. It now houses the port of Havana. The city was originally a commercial port and therefore suffered from regular attacks by pirates. It was burned down in 1538 and plundered by French corsairs in 1553/1555. The city was fortified to protect people, goods and merchant ships. </a:t>
            </a:r>
          </a:p>
          <a:p>
            <a:endParaRPr lang="en-US" dirty="0"/>
          </a:p>
          <a:p>
            <a:r>
              <a:rPr lang="en-US" dirty="0"/>
              <a:t>Havana, like many cities in the Americas was built with a grid urban plan. The grid plan is an important export product of urban planning. Grid layouts already characterized ancient port cities. Grid planning imported from Spain also connected to layouts that the colonizers encountered in cities like Tenochtitlan (contemporary Mexico City). The grid has become the basis of many cities on the American continent. </a:t>
            </a:r>
          </a:p>
          <a:p>
            <a:endParaRPr lang="en-US" dirty="0"/>
          </a:p>
          <a:p>
            <a:r>
              <a:rPr lang="en-US" dirty="0"/>
              <a:t>Image source: </a:t>
            </a:r>
          </a:p>
          <a:p>
            <a:r>
              <a:rPr lang="en-US" dirty="0"/>
              <a:t>https://</a:t>
            </a:r>
            <a:r>
              <a:rPr lang="en-US" dirty="0" err="1"/>
              <a:t>commons.wikimedia.org</a:t>
            </a:r>
            <a:r>
              <a:rPr lang="en-US" dirty="0"/>
              <a:t>/wiki/File:1740_Plan_of_the_city_and_harbour_of_the_Havanna_situated_on_the_island_of_Cuba_BPL_m8628.png</a:t>
            </a:r>
          </a:p>
        </p:txBody>
      </p:sp>
      <p:sp>
        <p:nvSpPr>
          <p:cNvPr id="4" name="Slide Number Placeholder 3"/>
          <p:cNvSpPr>
            <a:spLocks noGrp="1"/>
          </p:cNvSpPr>
          <p:nvPr>
            <p:ph type="sldNum" sz="quarter" idx="10"/>
          </p:nvPr>
        </p:nvSpPr>
        <p:spPr/>
        <p:txBody>
          <a:bodyPr/>
          <a:lstStyle/>
          <a:p>
            <a:fld id="{96C64509-F97D-1748-984E-BF84355861A7}" type="slidenum">
              <a:rPr lang="en-US" smtClean="0"/>
              <a:t>13</a:t>
            </a:fld>
            <a:endParaRPr lang="en-US"/>
          </a:p>
        </p:txBody>
      </p:sp>
    </p:spTree>
    <p:extLst>
      <p:ext uri="{BB962C8B-B14F-4D97-AF65-F5344CB8AC3E}">
        <p14:creationId xmlns:p14="http://schemas.microsoft.com/office/powerpoint/2010/main" val="4123710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panorama of Havana could easily be mistaken for a view of a European city. In fact, Havana was newly founded and built under the urban and architectural guidelines of the old world. Only gradually did its own formal architectural and urban characteristics develop. The city’s roots in maritime exchange with Europe, remain evident in port and city design throughout the following centuries. The chain closing of the bay is prominent on the image. </a:t>
            </a:r>
          </a:p>
          <a:p>
            <a:endParaRPr lang="en-US" dirty="0"/>
          </a:p>
          <a:p>
            <a:r>
              <a:rPr lang="en-US" dirty="0"/>
              <a:t>Image source: </a:t>
            </a:r>
          </a:p>
          <a:p>
            <a:r>
              <a:rPr lang="en-US" dirty="0"/>
              <a:t>https://</a:t>
            </a:r>
            <a:r>
              <a:rPr lang="en-US" dirty="0" err="1"/>
              <a:t>de.wikipedia.org</a:t>
            </a:r>
            <a:r>
              <a:rPr lang="en-US" dirty="0"/>
              <a:t>/wiki/</a:t>
            </a:r>
            <a:r>
              <a:rPr lang="en-US" dirty="0" err="1"/>
              <a:t>Datei:Panorama_of_La_Habana</a:t>
            </a:r>
            <a:r>
              <a:rPr lang="en-US" dirty="0"/>
              <a:t>_(Amsterdam,_17th_century).jpg</a:t>
            </a:r>
          </a:p>
          <a:p>
            <a:endParaRPr lang="en-US" dirty="0"/>
          </a:p>
        </p:txBody>
      </p:sp>
      <p:sp>
        <p:nvSpPr>
          <p:cNvPr id="4" name="Slide Number Placeholder 3"/>
          <p:cNvSpPr>
            <a:spLocks noGrp="1"/>
          </p:cNvSpPr>
          <p:nvPr>
            <p:ph type="sldNum" sz="quarter" idx="10"/>
          </p:nvPr>
        </p:nvSpPr>
        <p:spPr/>
        <p:txBody>
          <a:bodyPr/>
          <a:lstStyle/>
          <a:p>
            <a:fld id="{96C64509-F97D-1748-984E-BF84355861A7}" type="slidenum">
              <a:rPr lang="en-US" smtClean="0"/>
              <a:t>14</a:t>
            </a:fld>
            <a:endParaRPr lang="en-US"/>
          </a:p>
        </p:txBody>
      </p:sp>
    </p:spTree>
    <p:extLst>
      <p:ext uri="{BB962C8B-B14F-4D97-AF65-F5344CB8AC3E}">
        <p14:creationId xmlns:p14="http://schemas.microsoft.com/office/powerpoint/2010/main" val="9638559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Port cities were nodes of development in the Caribbean. The town of Santa Marta at the northern tip of south America (contemporary Columbia) was already founded in 1525. It was situated at a natural harbor and close to the estuary of the Manzanares river that provided access to the hinterland. The Spanish war against the native </a:t>
            </a:r>
            <a:r>
              <a:rPr lang="en-US" dirty="0" err="1"/>
              <a:t>Taironas</a:t>
            </a:r>
            <a:r>
              <a:rPr lang="en-US" dirty="0"/>
              <a:t> lasted nearly a century and the city was attacked several times. Today, a few of its buildings and the layout of the city remember the early days of colonialization. </a:t>
            </a:r>
          </a:p>
          <a:p>
            <a:endParaRPr lang="en-US" dirty="0"/>
          </a:p>
          <a:p>
            <a:r>
              <a:rPr lang="en-US" dirty="0"/>
              <a:t>Image source:</a:t>
            </a:r>
          </a:p>
          <a:p>
            <a:r>
              <a:rPr lang="en-US" dirty="0"/>
              <a:t>https://</a:t>
            </a:r>
            <a:r>
              <a:rPr lang="en-US" dirty="0" err="1"/>
              <a:t>commons.wikimedia.org</a:t>
            </a:r>
            <a:r>
              <a:rPr lang="en-US" dirty="0"/>
              <a:t>/wiki/File:Plano_del_puerto_de_Santa_Marta_situado_en_la_costa_de_Tierra_Firme_en_la_littd._N._11⁰16ʹ_y_en_la_longd._de_302⁰23ʹ_segun_el_meridiano_de_Tenerife_LOC_90682799.jpg</a:t>
            </a:r>
          </a:p>
        </p:txBody>
      </p:sp>
      <p:sp>
        <p:nvSpPr>
          <p:cNvPr id="4" name="Slide Number Placeholder 3"/>
          <p:cNvSpPr>
            <a:spLocks noGrp="1"/>
          </p:cNvSpPr>
          <p:nvPr>
            <p:ph type="sldNum" sz="quarter" idx="10"/>
          </p:nvPr>
        </p:nvSpPr>
        <p:spPr/>
        <p:txBody>
          <a:bodyPr/>
          <a:lstStyle/>
          <a:p>
            <a:fld id="{96C64509-F97D-1748-984E-BF84355861A7}" type="slidenum">
              <a:rPr lang="en-US" smtClean="0"/>
              <a:t>15</a:t>
            </a:fld>
            <a:endParaRPr lang="en-US"/>
          </a:p>
        </p:txBody>
      </p:sp>
    </p:spTree>
    <p:extLst>
      <p:ext uri="{BB962C8B-B14F-4D97-AF65-F5344CB8AC3E}">
        <p14:creationId xmlns:p14="http://schemas.microsoft.com/office/powerpoint/2010/main" val="13269533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Colombian Santa Marta is the oldest still inhabited newly founded city on the South American continent. Some of the early colonial buildings have been preserved in it. The Casa de la </a:t>
            </a:r>
            <a:r>
              <a:rPr lang="en-US" dirty="0" err="1"/>
              <a:t>Aduana</a:t>
            </a:r>
            <a:r>
              <a:rPr lang="en-US" dirty="0"/>
              <a:t> shown in 1531 is considered to be one of the oldest colonial buildings in South America and its oldest customs house. It testifies to the early importance of maritime trade for the city.</a:t>
            </a:r>
          </a:p>
          <a:p>
            <a:endParaRPr lang="en-US" dirty="0"/>
          </a:p>
          <a:p>
            <a:r>
              <a:rPr lang="en-US" dirty="0"/>
              <a:t>Image source:</a:t>
            </a:r>
          </a:p>
          <a:p>
            <a:r>
              <a:rPr lang="en-US" dirty="0"/>
              <a:t>https://</a:t>
            </a:r>
            <a:r>
              <a:rPr lang="en-US" dirty="0" err="1"/>
              <a:t>es.wikipedia.org</a:t>
            </a:r>
            <a:r>
              <a:rPr lang="en-US" dirty="0"/>
              <a:t>/wiki/</a:t>
            </a:r>
            <a:r>
              <a:rPr lang="en-US" dirty="0" err="1"/>
              <a:t>Casa_de_la_Aduana</a:t>
            </a:r>
            <a:r>
              <a:rPr lang="en-US" dirty="0"/>
              <a:t>#/media/</a:t>
            </a:r>
            <a:r>
              <a:rPr lang="en-US" dirty="0" err="1"/>
              <a:t>File:Casa_de_la_Aduana</a:t>
            </a:r>
            <a:r>
              <a:rPr lang="en-US" dirty="0"/>
              <a:t>_(Colombia).jpg</a:t>
            </a:r>
          </a:p>
        </p:txBody>
      </p:sp>
      <p:sp>
        <p:nvSpPr>
          <p:cNvPr id="4" name="Slide Number Placeholder 3"/>
          <p:cNvSpPr>
            <a:spLocks noGrp="1"/>
          </p:cNvSpPr>
          <p:nvPr>
            <p:ph type="sldNum" sz="quarter" idx="10"/>
          </p:nvPr>
        </p:nvSpPr>
        <p:spPr/>
        <p:txBody>
          <a:bodyPr/>
          <a:lstStyle/>
          <a:p>
            <a:fld id="{96C64509-F97D-1748-984E-BF84355861A7}" type="slidenum">
              <a:rPr lang="en-US" smtClean="0"/>
              <a:t>16</a:t>
            </a:fld>
            <a:endParaRPr lang="en-US"/>
          </a:p>
        </p:txBody>
      </p:sp>
    </p:spTree>
    <p:extLst>
      <p:ext uri="{BB962C8B-B14F-4D97-AF65-F5344CB8AC3E}">
        <p14:creationId xmlns:p14="http://schemas.microsoft.com/office/powerpoint/2010/main" val="21897931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Santa Marta Cathedral is considered the oldest Christian church in South America. However, it has been redesigned several times. Today it appears in a Baroque 18th century robe. Churches and missions were an important element in the settlement of the American continent. The important port cities quickly received representative church buildings, which must be regarded as an essential element of colonial urban planning.</a:t>
            </a:r>
          </a:p>
          <a:p>
            <a:endParaRPr lang="en-US" dirty="0"/>
          </a:p>
          <a:p>
            <a:r>
              <a:rPr lang="en-US" dirty="0"/>
              <a:t>Image source:</a:t>
            </a:r>
          </a:p>
          <a:p>
            <a:r>
              <a:rPr lang="en-US" dirty="0"/>
              <a:t>https://</a:t>
            </a:r>
            <a:r>
              <a:rPr lang="en-US" dirty="0" err="1"/>
              <a:t>commons.wikimedia.org</a:t>
            </a:r>
            <a:r>
              <a:rPr lang="en-US" dirty="0"/>
              <a:t>/wiki/</a:t>
            </a:r>
            <a:r>
              <a:rPr lang="en-US" dirty="0" err="1"/>
              <a:t>Category:Cathedral_of_Santa_Marta</a:t>
            </a:r>
            <a:r>
              <a:rPr lang="en-US" dirty="0"/>
              <a:t>#/media/</a:t>
            </a:r>
            <a:r>
              <a:rPr lang="en-US" dirty="0" err="1"/>
              <a:t>File:Catedral-santamarta.jpg</a:t>
            </a:r>
            <a:endParaRPr lang="en-US" dirty="0"/>
          </a:p>
        </p:txBody>
      </p:sp>
      <p:sp>
        <p:nvSpPr>
          <p:cNvPr id="4" name="Slide Number Placeholder 3"/>
          <p:cNvSpPr>
            <a:spLocks noGrp="1"/>
          </p:cNvSpPr>
          <p:nvPr>
            <p:ph type="sldNum" sz="quarter" idx="10"/>
          </p:nvPr>
        </p:nvSpPr>
        <p:spPr/>
        <p:txBody>
          <a:bodyPr/>
          <a:lstStyle/>
          <a:p>
            <a:fld id="{96C64509-F97D-1748-984E-BF84355861A7}" type="slidenum">
              <a:rPr lang="en-US" smtClean="0"/>
              <a:t>17</a:t>
            </a:fld>
            <a:endParaRPr lang="en-US"/>
          </a:p>
        </p:txBody>
      </p:sp>
    </p:spTree>
    <p:extLst>
      <p:ext uri="{BB962C8B-B14F-4D97-AF65-F5344CB8AC3E}">
        <p14:creationId xmlns:p14="http://schemas.microsoft.com/office/powerpoint/2010/main" val="16524999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the occupation of the territory around Santa Marta, the government's attention focused on slave trade in Cartagena, another port city in contemporary Columbia. Santa Marta then became depopulated and decayed. Cartagena was soon heavily fortified. Even today, the fortifications still form an essential element of Cartagena's cityscape according to contemporary European standards. Here it is not so much the port facilities that tell us about a global architectural history, but rather the architectural elements of the houses and churches, the streets and squares, whose style was based on Spanish patterns.  </a:t>
            </a:r>
          </a:p>
          <a:p>
            <a:endParaRPr lang="en-US" dirty="0"/>
          </a:p>
          <a:p>
            <a:r>
              <a:rPr lang="en-US" dirty="0"/>
              <a:t>Image source:</a:t>
            </a:r>
          </a:p>
          <a:p>
            <a:r>
              <a:rPr lang="en-US" dirty="0"/>
              <a:t>https://</a:t>
            </a:r>
            <a:r>
              <a:rPr lang="en-US" dirty="0" err="1"/>
              <a:t>commons.wikimedia.org</a:t>
            </a:r>
            <a:r>
              <a:rPr lang="en-US" dirty="0"/>
              <a:t>/wiki/File:Carthagena_Colombia_ca1600.jpg</a:t>
            </a:r>
          </a:p>
        </p:txBody>
      </p:sp>
      <p:sp>
        <p:nvSpPr>
          <p:cNvPr id="4" name="Slide Number Placeholder 3"/>
          <p:cNvSpPr>
            <a:spLocks noGrp="1"/>
          </p:cNvSpPr>
          <p:nvPr>
            <p:ph type="sldNum" sz="quarter" idx="10"/>
          </p:nvPr>
        </p:nvSpPr>
        <p:spPr/>
        <p:txBody>
          <a:bodyPr/>
          <a:lstStyle/>
          <a:p>
            <a:fld id="{96C64509-F97D-1748-984E-BF84355861A7}" type="slidenum">
              <a:rPr lang="en-US" smtClean="0"/>
              <a:t>18</a:t>
            </a:fld>
            <a:endParaRPr lang="en-US"/>
          </a:p>
        </p:txBody>
      </p:sp>
    </p:spTree>
    <p:extLst>
      <p:ext uri="{BB962C8B-B14F-4D97-AF65-F5344CB8AC3E}">
        <p14:creationId xmlns:p14="http://schemas.microsoft.com/office/powerpoint/2010/main" val="31574308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Baroque style and in particular the special form of </a:t>
            </a:r>
            <a:r>
              <a:rPr lang="en-US" sz="1200" b="0" i="0" u="none" strike="noStrike" kern="1200" dirty="0">
                <a:solidFill>
                  <a:schemeClr val="tx1"/>
                </a:solidFill>
                <a:effectLst/>
                <a:latin typeface="+mn-lt"/>
                <a:ea typeface="+mn-ea"/>
                <a:cs typeface="+mn-cs"/>
              </a:rPr>
              <a:t>Churrigueresque</a:t>
            </a:r>
            <a:r>
              <a:rPr lang="en-US" dirty="0"/>
              <a:t>, which predominated on the Iberian peninsula, became a style for the sacral architecture of Latin America. Typical for this style are the overloaded, small-scale decor and turned column shafts. Here you can see the facade of the Basilica and Convent of Nuestra </a:t>
            </a:r>
            <a:r>
              <a:rPr lang="en-US" dirty="0" err="1"/>
              <a:t>Señora</a:t>
            </a:r>
            <a:r>
              <a:rPr lang="en-US" dirty="0"/>
              <a:t> de la Merced in Lima. Like Cartagena and Santa Marta, Lima was part of the Viceroyalty of Peru, founded in 1542.</a:t>
            </a:r>
          </a:p>
          <a:p>
            <a:endParaRPr lang="en-US" dirty="0"/>
          </a:p>
          <a:p>
            <a:r>
              <a:rPr lang="en-US" dirty="0"/>
              <a:t>Image source:</a:t>
            </a:r>
          </a:p>
          <a:p>
            <a:r>
              <a:rPr lang="en-US" dirty="0"/>
              <a:t>https://</a:t>
            </a:r>
            <a:r>
              <a:rPr lang="en-US" dirty="0" err="1"/>
              <a:t>commons.wikimedia.org</a:t>
            </a:r>
            <a:r>
              <a:rPr lang="en-US" dirty="0"/>
              <a:t>/wiki/</a:t>
            </a:r>
            <a:r>
              <a:rPr lang="en-US" dirty="0" err="1"/>
              <a:t>File:Iglesia-la-merced-lima-peru.jpg</a:t>
            </a:r>
            <a:endParaRPr lang="en-US" dirty="0"/>
          </a:p>
        </p:txBody>
      </p:sp>
      <p:sp>
        <p:nvSpPr>
          <p:cNvPr id="4" name="Slide Number Placeholder 3"/>
          <p:cNvSpPr>
            <a:spLocks noGrp="1"/>
          </p:cNvSpPr>
          <p:nvPr>
            <p:ph type="sldNum" sz="quarter" idx="10"/>
          </p:nvPr>
        </p:nvSpPr>
        <p:spPr/>
        <p:txBody>
          <a:bodyPr/>
          <a:lstStyle/>
          <a:p>
            <a:fld id="{96C64509-F97D-1748-984E-BF84355861A7}" type="slidenum">
              <a:rPr lang="en-US" smtClean="0"/>
              <a:t>19</a:t>
            </a:fld>
            <a:endParaRPr lang="en-US"/>
          </a:p>
        </p:txBody>
      </p:sp>
    </p:spTree>
    <p:extLst>
      <p:ext uri="{BB962C8B-B14F-4D97-AF65-F5344CB8AC3E}">
        <p14:creationId xmlns:p14="http://schemas.microsoft.com/office/powerpoint/2010/main" val="28526324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Another important urban planning element is the Plaza de </a:t>
            </a:r>
            <a:r>
              <a:rPr lang="en-US" dirty="0" err="1"/>
              <a:t>Armas</a:t>
            </a:r>
            <a:r>
              <a:rPr lang="en-US" dirty="0"/>
              <a:t>, which developed from the Spanish Plaza Mayor. The Plaza des </a:t>
            </a:r>
            <a:r>
              <a:rPr lang="en-US" dirty="0" err="1"/>
              <a:t>Armas</a:t>
            </a:r>
            <a:r>
              <a:rPr lang="en-US" dirty="0"/>
              <a:t> is the central square of a city, where the town hall, the arsenal of weapons and the main church are located. It also served as a place for appeals and military gatherings. In many Latin American cities, the Plaza des </a:t>
            </a:r>
            <a:r>
              <a:rPr lang="en-US" dirty="0" err="1"/>
              <a:t>Armas</a:t>
            </a:r>
            <a:r>
              <a:rPr lang="en-US" dirty="0"/>
              <a:t> still plays a central role today, it is representatively decorated and often very lively. On the map of San Juan, the Plaza des </a:t>
            </a:r>
            <a:r>
              <a:rPr lang="en-US" dirty="0" err="1"/>
              <a:t>Armas</a:t>
            </a:r>
            <a:r>
              <a:rPr lang="en-US" dirty="0"/>
              <a:t> (A) is clearly visible. It is lined by the cathedral (B), the seat of government (K) and the monastery (Q). The mooring quay is located in the protected bay (E).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Image source:</a:t>
            </a:r>
          </a:p>
          <a:p>
            <a:r>
              <a:rPr lang="en-US" dirty="0"/>
              <a:t>https://</a:t>
            </a:r>
            <a:r>
              <a:rPr lang="en-US" dirty="0" err="1"/>
              <a:t>commons.wikimedia.org</a:t>
            </a:r>
            <a:r>
              <a:rPr lang="en-US" dirty="0"/>
              <a:t>/wiki/File:Plano_de_la_ciudad_de_S._Juan_de_Puerto_Rico._LOC_2004631685.jpg</a:t>
            </a:r>
          </a:p>
        </p:txBody>
      </p:sp>
      <p:sp>
        <p:nvSpPr>
          <p:cNvPr id="4" name="Slide Number Placeholder 3"/>
          <p:cNvSpPr>
            <a:spLocks noGrp="1"/>
          </p:cNvSpPr>
          <p:nvPr>
            <p:ph type="sldNum" sz="quarter" idx="10"/>
          </p:nvPr>
        </p:nvSpPr>
        <p:spPr/>
        <p:txBody>
          <a:bodyPr/>
          <a:lstStyle/>
          <a:p>
            <a:fld id="{96C64509-F97D-1748-984E-BF84355861A7}" type="slidenum">
              <a:rPr lang="en-US" smtClean="0"/>
              <a:t>20</a:t>
            </a:fld>
            <a:endParaRPr lang="en-US"/>
          </a:p>
        </p:txBody>
      </p:sp>
    </p:spTree>
    <p:extLst>
      <p:ext uri="{BB962C8B-B14F-4D97-AF65-F5344CB8AC3E}">
        <p14:creationId xmlns:p14="http://schemas.microsoft.com/office/powerpoint/2010/main" val="2919985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Treaty of Tordesillas in 1494 the world was divided into a Spanish and a Portuguese half. This was done to avoid a confrontation between the world powers. Spain therefore had all the territories west of the length of 46° 37′ West, Portugal the territories east of it. Other great naval powers such as England and France did not </a:t>
            </a:r>
            <a:r>
              <a:rPr lang="en-US" dirty="0" err="1"/>
              <a:t>recognise</a:t>
            </a:r>
            <a:r>
              <a:rPr lang="en-US" dirty="0"/>
              <a:t> the treaty. The Treaty is the reason that Portuguese colonies were also located in Africa and India. This also includes the Island of Mozambique. In 1507 the Portuguese established a port and a naval base there.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Image source:</a:t>
            </a:r>
          </a:p>
          <a:p>
            <a:r>
              <a:rPr lang="en-US" dirty="0"/>
              <a:t>https://</a:t>
            </a:r>
            <a:r>
              <a:rPr lang="en-US" dirty="0" err="1"/>
              <a:t>en.wikipedia.org</a:t>
            </a:r>
            <a:r>
              <a:rPr lang="en-US" dirty="0"/>
              <a:t>/wiki/File:1598_Mosambique_Kaerius.jpg</a:t>
            </a:r>
          </a:p>
        </p:txBody>
      </p:sp>
      <p:sp>
        <p:nvSpPr>
          <p:cNvPr id="4" name="Slide Number Placeholder 3"/>
          <p:cNvSpPr>
            <a:spLocks noGrp="1"/>
          </p:cNvSpPr>
          <p:nvPr>
            <p:ph type="sldNum" sz="quarter" idx="10"/>
          </p:nvPr>
        </p:nvSpPr>
        <p:spPr/>
        <p:txBody>
          <a:bodyPr/>
          <a:lstStyle/>
          <a:p>
            <a:fld id="{96C64509-F97D-1748-984E-BF84355861A7}" type="slidenum">
              <a:rPr lang="en-US" smtClean="0"/>
              <a:t>21</a:t>
            </a:fld>
            <a:endParaRPr lang="en-US"/>
          </a:p>
        </p:txBody>
      </p:sp>
    </p:spTree>
    <p:extLst>
      <p:ext uri="{BB962C8B-B14F-4D97-AF65-F5344CB8AC3E}">
        <p14:creationId xmlns:p14="http://schemas.microsoft.com/office/powerpoint/2010/main" val="12722360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Built in 1522, the </a:t>
            </a:r>
            <a:r>
              <a:rPr lang="en-US" dirty="0" err="1"/>
              <a:t>Capela</a:t>
            </a:r>
            <a:r>
              <a:rPr lang="en-US" dirty="0"/>
              <a:t> de </a:t>
            </a:r>
            <a:r>
              <a:rPr lang="en-US" dirty="0" err="1"/>
              <a:t>Nossa</a:t>
            </a:r>
            <a:r>
              <a:rPr lang="en-US" dirty="0"/>
              <a:t> </a:t>
            </a:r>
            <a:r>
              <a:rPr lang="en-US" dirty="0" err="1"/>
              <a:t>Senhora</a:t>
            </a:r>
            <a:r>
              <a:rPr lang="en-US" dirty="0"/>
              <a:t> do </a:t>
            </a:r>
            <a:r>
              <a:rPr lang="en-US" dirty="0" err="1"/>
              <a:t>Baluarte</a:t>
            </a:r>
            <a:r>
              <a:rPr lang="en-US" dirty="0"/>
              <a:t> is considered the oldest colonial building on the coast of the Indian Ocean and the oldest European building in the southern hemisphere. It is a Roman Catholic chapel in the far north of the Island of Mozambique. The chapel is a rare example of the Manueline style, which we have already encountered in the Torre de Belem in Lisbon. This style, a transition between late Gothic and Renaissance, is the earliest Portuguese colonial style. In a few examples it can be found in the vast areas of the Portuguese colonial empire.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Image source:</a:t>
            </a:r>
          </a:p>
          <a:p>
            <a:r>
              <a:rPr lang="en-US" dirty="0"/>
              <a:t>https://</a:t>
            </a:r>
            <a:r>
              <a:rPr lang="en-US" dirty="0" err="1"/>
              <a:t>commons.wikimedia.org</a:t>
            </a:r>
            <a:r>
              <a:rPr lang="en-US" dirty="0"/>
              <a:t>/wiki/</a:t>
            </a:r>
            <a:r>
              <a:rPr lang="en-US" dirty="0" err="1"/>
              <a:t>File:Nossa_Senhora_do_Baluarte.jpg</a:t>
            </a:r>
            <a:endParaRPr lang="en-US" dirty="0"/>
          </a:p>
        </p:txBody>
      </p:sp>
      <p:sp>
        <p:nvSpPr>
          <p:cNvPr id="4" name="Slide Number Placeholder 3"/>
          <p:cNvSpPr>
            <a:spLocks noGrp="1"/>
          </p:cNvSpPr>
          <p:nvPr>
            <p:ph type="sldNum" sz="quarter" idx="10"/>
          </p:nvPr>
        </p:nvSpPr>
        <p:spPr/>
        <p:txBody>
          <a:bodyPr/>
          <a:lstStyle/>
          <a:p>
            <a:fld id="{96C64509-F97D-1748-984E-BF84355861A7}" type="slidenum">
              <a:rPr lang="en-US" smtClean="0"/>
              <a:t>22</a:t>
            </a:fld>
            <a:endParaRPr lang="en-US"/>
          </a:p>
        </p:txBody>
      </p:sp>
    </p:spTree>
    <p:extLst>
      <p:ext uri="{BB962C8B-B14F-4D97-AF65-F5344CB8AC3E}">
        <p14:creationId xmlns:p14="http://schemas.microsoft.com/office/powerpoint/2010/main" val="32257763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island of Mozambique had strategic importance as the navigational benchmark of the shipping route that connected Lisbon with Goa and became one of the meeting points of the boats that spread during the voyage. In 1558-1620 the São </a:t>
            </a:r>
            <a:r>
              <a:rPr lang="en-US" dirty="0" err="1"/>
              <a:t>Sebastião</a:t>
            </a:r>
            <a:r>
              <a:rPr lang="en-US" dirty="0"/>
              <a:t> fortress was built - entirely of stones that formed the ballast of the ships. This fortress was very important because it became the </a:t>
            </a:r>
            <a:r>
              <a:rPr lang="en-US" dirty="0" err="1"/>
              <a:t>centre</a:t>
            </a:r>
            <a:r>
              <a:rPr lang="en-US" dirty="0"/>
              <a:t> of the exchange of goods.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Forts were an important part of the colonial expansion and the newly founded or conquered port cities. They served as protection against attacks from land and sea. Finally, they are also a symbol of the violence that accompanied the colonial conquest: countless buildings and places were irretrievably destroyed in order to assert European ideals.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Image source:</a:t>
            </a:r>
          </a:p>
          <a:p>
            <a:r>
              <a:rPr lang="en-US" dirty="0"/>
              <a:t>https://</a:t>
            </a:r>
            <a:r>
              <a:rPr lang="en-US" dirty="0" err="1"/>
              <a:t>upload.wikimedia.org</a:t>
            </a:r>
            <a:r>
              <a:rPr lang="en-US" dirty="0"/>
              <a:t>/</a:t>
            </a:r>
            <a:r>
              <a:rPr lang="en-US" dirty="0" err="1"/>
              <a:t>wikipedia</a:t>
            </a:r>
            <a:r>
              <a:rPr lang="en-US" dirty="0"/>
              <a:t>/commons/f/f7/Planta_da_fortaleza_da_ilha_de_Moçambique%2C_Leonardo_de_Ferrari%2C_1655.jpg?uselang=de</a:t>
            </a:r>
          </a:p>
        </p:txBody>
      </p:sp>
      <p:sp>
        <p:nvSpPr>
          <p:cNvPr id="4" name="Slide Number Placeholder 3"/>
          <p:cNvSpPr>
            <a:spLocks noGrp="1"/>
          </p:cNvSpPr>
          <p:nvPr>
            <p:ph type="sldNum" sz="quarter" idx="10"/>
          </p:nvPr>
        </p:nvSpPr>
        <p:spPr/>
        <p:txBody>
          <a:bodyPr/>
          <a:lstStyle/>
          <a:p>
            <a:fld id="{96C64509-F97D-1748-984E-BF84355861A7}" type="slidenum">
              <a:rPr lang="en-US" smtClean="0"/>
              <a:t>23</a:t>
            </a:fld>
            <a:endParaRPr lang="en-US"/>
          </a:p>
        </p:txBody>
      </p:sp>
    </p:spTree>
    <p:extLst>
      <p:ext uri="{BB962C8B-B14F-4D97-AF65-F5344CB8AC3E}">
        <p14:creationId xmlns:p14="http://schemas.microsoft.com/office/powerpoint/2010/main" val="17725857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St. Angelo Fort in Kannur, which is still preserved today, is also such a symbol. It was built in 1505 by the first Portuguese viceroy of India. The Dutch conquered the fort from the Portuguese in 1663. They modernized it and built the bastions Hollandia, </a:t>
            </a:r>
            <a:r>
              <a:rPr lang="en-US" sz="1200" kern="1200" dirty="0" err="1">
                <a:solidFill>
                  <a:schemeClr val="tx1"/>
                </a:solidFill>
                <a:effectLst/>
                <a:latin typeface="+mn-lt"/>
                <a:ea typeface="+mn-ea"/>
                <a:cs typeface="+mn-cs"/>
              </a:rPr>
              <a:t>Zeelandia</a:t>
            </a:r>
            <a:r>
              <a:rPr lang="en-US" sz="1200" kern="1200" dirty="0">
                <a:solidFill>
                  <a:schemeClr val="tx1"/>
                </a:solidFill>
                <a:effectLst/>
                <a:latin typeface="+mn-lt"/>
                <a:ea typeface="+mn-ea"/>
                <a:cs typeface="+mn-cs"/>
              </a:rPr>
              <a:t> and </a:t>
            </a:r>
            <a:r>
              <a:rPr lang="en-US" sz="1200" kern="1200" dirty="0" err="1">
                <a:solidFill>
                  <a:schemeClr val="tx1"/>
                </a:solidFill>
                <a:effectLst/>
                <a:latin typeface="+mn-lt"/>
                <a:ea typeface="+mn-ea"/>
                <a:cs typeface="+mn-cs"/>
              </a:rPr>
              <a:t>Frieslandia</a:t>
            </a:r>
            <a:r>
              <a:rPr lang="en-US" sz="1200" kern="1200" dirty="0">
                <a:solidFill>
                  <a:schemeClr val="tx1"/>
                </a:solidFill>
                <a:effectLst/>
                <a:latin typeface="+mn-lt"/>
                <a:ea typeface="+mn-ea"/>
                <a:cs typeface="+mn-cs"/>
              </a:rPr>
              <a:t>, which are the main features of today's structure. This is a great example of competition and warfare among the various shipping empires.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Image source:</a:t>
            </a:r>
          </a:p>
          <a:p>
            <a:r>
              <a:rPr lang="en-US" dirty="0"/>
              <a:t>https://</a:t>
            </a:r>
            <a:r>
              <a:rPr lang="en-US" dirty="0" err="1"/>
              <a:t>en.wikipedia.org</a:t>
            </a:r>
            <a:r>
              <a:rPr lang="en-US" dirty="0"/>
              <a:t>/wiki/St._</a:t>
            </a:r>
            <a:r>
              <a:rPr lang="en-US" dirty="0" err="1"/>
              <a:t>Angelo_Fort</a:t>
            </a:r>
            <a:r>
              <a:rPr lang="en-US" dirty="0"/>
              <a:t>#/media/File:Cannonore_fort_%26_Bay%27;_a_watercolor_by_John_Johnston,_c.1795-1801.jpg</a:t>
            </a:r>
          </a:p>
        </p:txBody>
      </p:sp>
      <p:sp>
        <p:nvSpPr>
          <p:cNvPr id="4" name="Slide Number Placeholder 3"/>
          <p:cNvSpPr>
            <a:spLocks noGrp="1"/>
          </p:cNvSpPr>
          <p:nvPr>
            <p:ph type="sldNum" sz="quarter" idx="10"/>
          </p:nvPr>
        </p:nvSpPr>
        <p:spPr/>
        <p:txBody>
          <a:bodyPr/>
          <a:lstStyle/>
          <a:p>
            <a:fld id="{96C64509-F97D-1748-984E-BF84355861A7}" type="slidenum">
              <a:rPr lang="en-US" smtClean="0"/>
              <a:t>24</a:t>
            </a:fld>
            <a:endParaRPr lang="en-US"/>
          </a:p>
        </p:txBody>
      </p:sp>
    </p:spTree>
    <p:extLst>
      <p:ext uri="{BB962C8B-B14F-4D97-AF65-F5344CB8AC3E}">
        <p14:creationId xmlns:p14="http://schemas.microsoft.com/office/powerpoint/2010/main" val="30111449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Better known are the buildings in the city of </a:t>
            </a:r>
            <a:r>
              <a:rPr lang="en-US" dirty="0" err="1"/>
              <a:t>Velha</a:t>
            </a:r>
            <a:r>
              <a:rPr lang="en-US" dirty="0"/>
              <a:t> Goa, founded in the 15th century as a port on the banks of the river </a:t>
            </a:r>
            <a:r>
              <a:rPr lang="en-US" dirty="0" err="1"/>
              <a:t>Mandovi</a:t>
            </a:r>
            <a:r>
              <a:rPr lang="en-US" dirty="0"/>
              <a:t>. Conquered by the </a:t>
            </a:r>
            <a:r>
              <a:rPr lang="en-US" dirty="0" err="1"/>
              <a:t>Portugese</a:t>
            </a:r>
            <a:r>
              <a:rPr lang="en-US" dirty="0"/>
              <a:t>, it became the capital of Portuguese India since 1510, and symbolizes a vivid testimony to the spread of European architectural traditions. Around 1550 </a:t>
            </a:r>
            <a:r>
              <a:rPr lang="en-US" dirty="0" err="1"/>
              <a:t>Velha</a:t>
            </a:r>
            <a:r>
              <a:rPr lang="en-US" dirty="0"/>
              <a:t> Goa was the </a:t>
            </a:r>
            <a:r>
              <a:rPr lang="en-US" dirty="0" err="1"/>
              <a:t>centre</a:t>
            </a:r>
            <a:r>
              <a:rPr lang="en-US" dirty="0"/>
              <a:t> of </a:t>
            </a:r>
            <a:r>
              <a:rPr lang="en-US" dirty="0" err="1"/>
              <a:t>Christianisation</a:t>
            </a:r>
            <a:r>
              <a:rPr lang="en-US" dirty="0"/>
              <a:t> in the East, which can still be seen today in the numerous sacred buildings. The Dutch </a:t>
            </a:r>
            <a:r>
              <a:rPr lang="en-US" dirty="0" err="1"/>
              <a:t>Oostindische</a:t>
            </a:r>
            <a:r>
              <a:rPr lang="en-US" dirty="0"/>
              <a:t> Compagnie (VOC) tried to create a similar important </a:t>
            </a:r>
            <a:r>
              <a:rPr lang="en-US" dirty="0" err="1"/>
              <a:t>centre</a:t>
            </a:r>
            <a:r>
              <a:rPr lang="en-US" dirty="0"/>
              <a:t> for trade and culture by founding Batavia on Java. From 1636 Goa was besieged by VOC ships for eight years, so that the Portuguese repatriation fleet could no longer sail. The siege was the beginning of the decline of the city, which was sealed by a severe malaria and cholera epidemic.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Image source:</a:t>
            </a:r>
          </a:p>
          <a:p>
            <a:r>
              <a:rPr lang="en-US" dirty="0"/>
              <a:t>https://</a:t>
            </a:r>
            <a:r>
              <a:rPr lang="en-US" dirty="0" err="1"/>
              <a:t>en.wikipedia.org</a:t>
            </a:r>
            <a:r>
              <a:rPr lang="en-US" dirty="0"/>
              <a:t>/wiki/File:AMH-6577-KB_Bird%27s_eye_view_of_the_city_of_Goa.jpg</a:t>
            </a:r>
          </a:p>
        </p:txBody>
      </p:sp>
      <p:sp>
        <p:nvSpPr>
          <p:cNvPr id="4" name="Slide Number Placeholder 3"/>
          <p:cNvSpPr>
            <a:spLocks noGrp="1"/>
          </p:cNvSpPr>
          <p:nvPr>
            <p:ph type="sldNum" sz="quarter" idx="10"/>
          </p:nvPr>
        </p:nvSpPr>
        <p:spPr/>
        <p:txBody>
          <a:bodyPr/>
          <a:lstStyle/>
          <a:p>
            <a:fld id="{96C64509-F97D-1748-984E-BF84355861A7}" type="slidenum">
              <a:rPr lang="en-US" smtClean="0"/>
              <a:t>25</a:t>
            </a:fld>
            <a:endParaRPr lang="en-US"/>
          </a:p>
        </p:txBody>
      </p:sp>
    </p:spTree>
    <p:extLst>
      <p:ext uri="{BB962C8B-B14F-4D97-AF65-F5344CB8AC3E}">
        <p14:creationId xmlns:p14="http://schemas.microsoft.com/office/powerpoint/2010/main" val="13892261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Basilica of </a:t>
            </a:r>
            <a:r>
              <a:rPr lang="en-US" dirty="0" err="1"/>
              <a:t>Bom</a:t>
            </a:r>
            <a:r>
              <a:rPr lang="en-US" dirty="0"/>
              <a:t> Jesus is one of the best examples of European architecture in Goa. It was built between 1594 and 1605. The structure of the building follows a mannerist style with rich ornaments. The design also inspired the famous church of São Paulo de Macau, which today lies in ruins.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Image source:</a:t>
            </a:r>
          </a:p>
          <a:p>
            <a:r>
              <a:rPr lang="en-US" dirty="0"/>
              <a:t>https://</a:t>
            </a:r>
            <a:r>
              <a:rPr lang="en-US" dirty="0" err="1"/>
              <a:t>commons.wikimedia.org</a:t>
            </a:r>
            <a:r>
              <a:rPr lang="en-US" dirty="0"/>
              <a:t>/wiki/File:Church_of_St._Francis_Xavier,_</a:t>
            </a:r>
            <a:r>
              <a:rPr lang="en-US" dirty="0" err="1"/>
              <a:t>old_goa.JPG?uselang</a:t>
            </a:r>
            <a:r>
              <a:rPr lang="en-US" dirty="0"/>
              <a:t>=de</a:t>
            </a:r>
          </a:p>
        </p:txBody>
      </p:sp>
      <p:sp>
        <p:nvSpPr>
          <p:cNvPr id="4" name="Slide Number Placeholder 3"/>
          <p:cNvSpPr>
            <a:spLocks noGrp="1"/>
          </p:cNvSpPr>
          <p:nvPr>
            <p:ph type="sldNum" sz="quarter" idx="10"/>
          </p:nvPr>
        </p:nvSpPr>
        <p:spPr/>
        <p:txBody>
          <a:bodyPr/>
          <a:lstStyle/>
          <a:p>
            <a:fld id="{96C64509-F97D-1748-984E-BF84355861A7}" type="slidenum">
              <a:rPr lang="en-US" smtClean="0"/>
              <a:t>26</a:t>
            </a:fld>
            <a:endParaRPr lang="en-US"/>
          </a:p>
        </p:txBody>
      </p:sp>
    </p:spTree>
    <p:extLst>
      <p:ext uri="{BB962C8B-B14F-4D97-AF65-F5344CB8AC3E}">
        <p14:creationId xmlns:p14="http://schemas.microsoft.com/office/powerpoint/2010/main" val="17385224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Spanish colonial territories mainly extended to the Caribbean and the western part of South America. The Portuguese empire comprised the eastern territories of South America as well as the southern coasts of Africa and India. Meanwhile large parts of North America were occupied by the British, the French and the Dutch. This influence can still be seen today in the architecture.</a:t>
            </a:r>
          </a:p>
          <a:p>
            <a:r>
              <a:rPr lang="en-US" dirty="0"/>
              <a:t>A well known port city with Dutch origins was New Amsterdam, now New York. Situated at the southern tip of Manhattan, it became the administrative center of New Netherlands. On this contemporary representation the settlement looks like a Dutch city. Gabled houses, a windmill and a double gabled house </a:t>
            </a:r>
            <a:r>
              <a:rPr lang="en-US" dirty="0" err="1"/>
              <a:t>characterise</a:t>
            </a:r>
            <a:r>
              <a:rPr lang="en-US" dirty="0"/>
              <a:t> the coastal settlement, which is laid out in almost treeless meadows. </a:t>
            </a:r>
          </a:p>
          <a:p>
            <a:endParaRPr lang="en-US" dirty="0"/>
          </a:p>
          <a:p>
            <a:r>
              <a:rPr lang="en-US" dirty="0"/>
              <a:t>Image source:</a:t>
            </a:r>
          </a:p>
          <a:p>
            <a:r>
              <a:rPr lang="en-US" dirty="0"/>
              <a:t>https://</a:t>
            </a:r>
            <a:r>
              <a:rPr lang="en-US" dirty="0" err="1"/>
              <a:t>upload.wikimedia.org</a:t>
            </a:r>
            <a:r>
              <a:rPr lang="en-US" dirty="0"/>
              <a:t>/</a:t>
            </a:r>
            <a:r>
              <a:rPr lang="en-US" dirty="0" err="1"/>
              <a:t>wikipedia</a:t>
            </a:r>
            <a:r>
              <a:rPr lang="en-US" dirty="0"/>
              <a:t>/commons/thumb/e/e2/</a:t>
            </a:r>
            <a:r>
              <a:rPr lang="en-US" dirty="0" err="1"/>
              <a:t>GezichtOpNieuwAmsterdam.jpg</a:t>
            </a:r>
            <a:r>
              <a:rPr lang="en-US" dirty="0"/>
              <a:t>/1920px-GezichtOpNieuwAmsterdam.jpg</a:t>
            </a:r>
          </a:p>
        </p:txBody>
      </p:sp>
      <p:sp>
        <p:nvSpPr>
          <p:cNvPr id="4" name="Slide Number Placeholder 3"/>
          <p:cNvSpPr>
            <a:spLocks noGrp="1"/>
          </p:cNvSpPr>
          <p:nvPr>
            <p:ph type="sldNum" sz="quarter" idx="10"/>
          </p:nvPr>
        </p:nvSpPr>
        <p:spPr/>
        <p:txBody>
          <a:bodyPr/>
          <a:lstStyle/>
          <a:p>
            <a:fld id="{96C64509-F97D-1748-984E-BF84355861A7}" type="slidenum">
              <a:rPr lang="en-US" smtClean="0"/>
              <a:t>27</a:t>
            </a:fld>
            <a:endParaRPr lang="en-US"/>
          </a:p>
        </p:txBody>
      </p:sp>
    </p:spTree>
    <p:extLst>
      <p:ext uri="{BB962C8B-B14F-4D97-AF65-F5344CB8AC3E}">
        <p14:creationId xmlns:p14="http://schemas.microsoft.com/office/powerpoint/2010/main" val="8850448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case of New Netherlands, not only urban planning and architectural elements (canals, blocks with edge buildings, interior gardens, windmills) were imported, but also the art of cartography. At that time, the Dutch were the leading cartographers and they documented the development of the city in minute detail. You can see Broadway, the northern wall is todays Wall Street. The canal from the port was filled in 1676 and became Broad Street.</a:t>
            </a:r>
          </a:p>
          <a:p>
            <a:endParaRPr lang="en-US" dirty="0"/>
          </a:p>
          <a:p>
            <a:r>
              <a:rPr lang="en-US" dirty="0"/>
              <a:t>Image source:</a:t>
            </a:r>
          </a:p>
          <a:p>
            <a:r>
              <a:rPr lang="en-US" dirty="0"/>
              <a:t>https://</a:t>
            </a:r>
            <a:r>
              <a:rPr lang="en-US" dirty="0" err="1"/>
              <a:t>upload.wikimedia.org</a:t>
            </a:r>
            <a:r>
              <a:rPr lang="en-US" dirty="0"/>
              <a:t>/</a:t>
            </a:r>
            <a:r>
              <a:rPr lang="en-US" dirty="0" err="1"/>
              <a:t>wikipedia</a:t>
            </a:r>
            <a:r>
              <a:rPr lang="en-US" dirty="0"/>
              <a:t>/commons/thumb/e/e2/</a:t>
            </a:r>
            <a:r>
              <a:rPr lang="en-US" dirty="0" err="1"/>
              <a:t>GezichtOpNieuwAmsterdam.jpg</a:t>
            </a:r>
            <a:r>
              <a:rPr lang="en-US" dirty="0"/>
              <a:t>/1920px-GezichtOpNieuwAmsterdam.jpg</a:t>
            </a:r>
          </a:p>
        </p:txBody>
      </p:sp>
      <p:sp>
        <p:nvSpPr>
          <p:cNvPr id="4" name="Slide Number Placeholder 3"/>
          <p:cNvSpPr>
            <a:spLocks noGrp="1"/>
          </p:cNvSpPr>
          <p:nvPr>
            <p:ph type="sldNum" sz="quarter" idx="10"/>
          </p:nvPr>
        </p:nvSpPr>
        <p:spPr/>
        <p:txBody>
          <a:bodyPr/>
          <a:lstStyle/>
          <a:p>
            <a:fld id="{96C64509-F97D-1748-984E-BF84355861A7}" type="slidenum">
              <a:rPr lang="en-US" smtClean="0"/>
              <a:t>28</a:t>
            </a:fld>
            <a:endParaRPr lang="en-US"/>
          </a:p>
        </p:txBody>
      </p:sp>
    </p:spTree>
    <p:extLst>
      <p:ext uri="{BB962C8B-B14F-4D97-AF65-F5344CB8AC3E}">
        <p14:creationId xmlns:p14="http://schemas.microsoft.com/office/powerpoint/2010/main" val="23606446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centuries later, the city had undergone a major transformation and was on its way to becoming the most important trading metropolis in the world. New York was the most important American port of call for European migrants, who have shaped the city in many different ways. Manhattan's appearance today is mainly influenced by the Commissioners' Plan of 1811, a rigid grid plan that divides Manhattan’s surface into uniform rectangles. </a:t>
            </a:r>
            <a:endParaRPr lang="en-US" sz="1200" kern="1200" dirty="0">
              <a:solidFill>
                <a:schemeClr val="tx1"/>
              </a:solidFill>
              <a:effectLst/>
              <a:latin typeface="+mn-lt"/>
              <a:ea typeface="+mn-ea"/>
              <a:cs typeface="+mn-cs"/>
            </a:endParaRPr>
          </a:p>
          <a:p>
            <a:r>
              <a:rPr lang="en-US" dirty="0"/>
              <a:t>The small settlement at the southern tip of the island soon spread northwards. In order to support an orderly development, this proposal of the state government was accepted and radically implemented. </a:t>
            </a:r>
            <a:r>
              <a:rPr lang="en-US" sz="1200" kern="1200" dirty="0">
                <a:solidFill>
                  <a:schemeClr val="tx1"/>
                </a:solidFill>
                <a:effectLst/>
                <a:latin typeface="+mn-lt"/>
                <a:ea typeface="+mn-ea"/>
                <a:cs typeface="+mn-cs"/>
              </a:rPr>
              <a:t>In the 19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century grid plans for cities like New York allowed for the purchase of land based on maps and in far away places. Buyers could be assured that the lots were of similar value. </a:t>
            </a:r>
            <a:r>
              <a:rPr lang="en-US" dirty="0"/>
              <a:t>Only the Central Park was added later, read the need for a park was recognized. Almost all the streets of the grid lead to the port - the city is practically surrounded by quays and jetties. But we will return to New York later. </a:t>
            </a:r>
          </a:p>
          <a:p>
            <a:endParaRPr lang="en-US" dirty="0"/>
          </a:p>
          <a:p>
            <a:r>
              <a:rPr lang="en-US" dirty="0"/>
              <a:t>Image source:</a:t>
            </a:r>
          </a:p>
          <a:p>
            <a:r>
              <a:rPr lang="en-US" dirty="0"/>
              <a:t>https://</a:t>
            </a:r>
            <a:r>
              <a:rPr lang="en-US" dirty="0" err="1"/>
              <a:t>upload.wikimedia.org</a:t>
            </a:r>
            <a:r>
              <a:rPr lang="en-US" dirty="0"/>
              <a:t>/</a:t>
            </a:r>
            <a:r>
              <a:rPr lang="en-US" dirty="0" err="1"/>
              <a:t>wikipedia</a:t>
            </a:r>
            <a:r>
              <a:rPr lang="en-US" dirty="0"/>
              <a:t>/commons/thumb/4/49/George_Schlegel_-_George_Degen_-_New_York_1873.jpg/1920px-George_Schlegel_-_George_Degen_-_New_York_1873.jpg</a:t>
            </a:r>
          </a:p>
          <a:p>
            <a:endParaRPr lang="en-US" dirty="0"/>
          </a:p>
        </p:txBody>
      </p:sp>
      <p:sp>
        <p:nvSpPr>
          <p:cNvPr id="4" name="Slide Number Placeholder 3"/>
          <p:cNvSpPr>
            <a:spLocks noGrp="1"/>
          </p:cNvSpPr>
          <p:nvPr>
            <p:ph type="sldNum" sz="quarter" idx="10"/>
          </p:nvPr>
        </p:nvSpPr>
        <p:spPr/>
        <p:txBody>
          <a:bodyPr/>
          <a:lstStyle/>
          <a:p>
            <a:fld id="{96C64509-F97D-1748-984E-BF84355861A7}" type="slidenum">
              <a:rPr lang="en-US" smtClean="0"/>
              <a:t>29</a:t>
            </a:fld>
            <a:endParaRPr lang="en-US"/>
          </a:p>
        </p:txBody>
      </p:sp>
    </p:spTree>
    <p:extLst>
      <p:ext uri="{BB962C8B-B14F-4D97-AF65-F5344CB8AC3E}">
        <p14:creationId xmlns:p14="http://schemas.microsoft.com/office/powerpoint/2010/main" val="42251771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Boston, the largest city in New England, became one of the richest trading ports in the world after the American Revolution (1765-1783). It mainly handled fish, rum, salt and tobacco. Between 1630 and 1890, the city area tripled, mainly due to land reclamation, a key planning feature of many port cities. Land reclamation is a particularity of many port cities that have the unique opportunity of expanding their territory into the sea. Boston had the advantage of being able to expand into the shallow waters of the Charles River and Massachusetts Bay. As a result, Boston's coastline has changed dramatically. The large number of quays and jetties that characterize the cityscape, however, were also present earlier.</a:t>
            </a:r>
          </a:p>
          <a:p>
            <a:endParaRPr lang="en-US" dirty="0"/>
          </a:p>
          <a:p>
            <a:r>
              <a:rPr lang="en-US" dirty="0"/>
              <a:t>Image source:</a:t>
            </a:r>
          </a:p>
          <a:p>
            <a:r>
              <a:rPr lang="en-US" dirty="0"/>
              <a:t>https://</a:t>
            </a:r>
            <a:r>
              <a:rPr lang="en-US" dirty="0" err="1"/>
              <a:t>upload.wikimedia.org</a:t>
            </a:r>
            <a:r>
              <a:rPr lang="en-US" dirty="0"/>
              <a:t>/</a:t>
            </a:r>
            <a:r>
              <a:rPr lang="en-US" dirty="0" err="1"/>
              <a:t>wikipedia</a:t>
            </a:r>
            <a:r>
              <a:rPr lang="en-US" dirty="0"/>
              <a:t>/commons/2/22/Boston-view-1841-Havell.jpeg</a:t>
            </a:r>
          </a:p>
        </p:txBody>
      </p:sp>
      <p:sp>
        <p:nvSpPr>
          <p:cNvPr id="4" name="Slide Number Placeholder 3"/>
          <p:cNvSpPr>
            <a:spLocks noGrp="1"/>
          </p:cNvSpPr>
          <p:nvPr>
            <p:ph type="sldNum" sz="quarter" idx="10"/>
          </p:nvPr>
        </p:nvSpPr>
        <p:spPr/>
        <p:txBody>
          <a:bodyPr/>
          <a:lstStyle/>
          <a:p>
            <a:fld id="{96C64509-F97D-1748-984E-BF84355861A7}" type="slidenum">
              <a:rPr lang="en-US" smtClean="0"/>
              <a:t>30</a:t>
            </a:fld>
            <a:endParaRPr lang="en-US"/>
          </a:p>
        </p:txBody>
      </p:sp>
    </p:spTree>
    <p:extLst>
      <p:ext uri="{BB962C8B-B14F-4D97-AF65-F5344CB8AC3E}">
        <p14:creationId xmlns:p14="http://schemas.microsoft.com/office/powerpoint/2010/main" val="10550742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Long Wharf, which still exists today, dates back to the early 18th century. Previously, it was 800 </a:t>
            </a:r>
            <a:r>
              <a:rPr lang="en-US" dirty="0" err="1"/>
              <a:t>metres</a:t>
            </a:r>
            <a:r>
              <a:rPr lang="en-US" dirty="0"/>
              <a:t> long. As an extension of State Street, Long Wharf was directly connected to the city and shopping </a:t>
            </a:r>
            <a:r>
              <a:rPr lang="en-US" dirty="0" err="1"/>
              <a:t>centre</a:t>
            </a:r>
            <a:r>
              <a:rPr lang="en-US" dirty="0"/>
              <a:t> of Boston. It offered berths for 50 ships, making it the largest of the city's 80 wharves. Warehouses and trading houses were arranged on the wharf in such a way that a north-south passage passed between them. To ensure a uniform appearance, buildings should not exceed a certain height. Long Wharf was Boston's </a:t>
            </a:r>
            <a:r>
              <a:rPr lang="en-US" dirty="0" err="1"/>
              <a:t>centre</a:t>
            </a:r>
            <a:r>
              <a:rPr lang="en-US" dirty="0"/>
              <a:t> for maritime trade, which included both coastal and international trade. It has been continuously developed to meet the current requirements of Boston's maritime trade. </a:t>
            </a:r>
          </a:p>
          <a:p>
            <a:endParaRPr lang="en-US" dirty="0"/>
          </a:p>
          <a:p>
            <a:r>
              <a:rPr lang="en-US" dirty="0"/>
              <a:t>Image source:</a:t>
            </a:r>
          </a:p>
          <a:p>
            <a:r>
              <a:rPr lang="en-US" dirty="0"/>
              <a:t>https://</a:t>
            </a:r>
            <a:r>
              <a:rPr lang="en-US" dirty="0" err="1"/>
              <a:t>commons.wikimedia.org</a:t>
            </a:r>
            <a:r>
              <a:rPr lang="en-US" dirty="0"/>
              <a:t>/wiki/File:Boston_1768.jpg</a:t>
            </a:r>
          </a:p>
        </p:txBody>
      </p:sp>
      <p:sp>
        <p:nvSpPr>
          <p:cNvPr id="4" name="Slide Number Placeholder 3"/>
          <p:cNvSpPr>
            <a:spLocks noGrp="1"/>
          </p:cNvSpPr>
          <p:nvPr>
            <p:ph type="sldNum" sz="quarter" idx="10"/>
          </p:nvPr>
        </p:nvSpPr>
        <p:spPr/>
        <p:txBody>
          <a:bodyPr/>
          <a:lstStyle/>
          <a:p>
            <a:fld id="{96C64509-F97D-1748-984E-BF84355861A7}" type="slidenum">
              <a:rPr lang="en-US" smtClean="0"/>
              <a:t>31</a:t>
            </a:fld>
            <a:endParaRPr lang="en-US"/>
          </a:p>
        </p:txBody>
      </p:sp>
    </p:spTree>
    <p:extLst>
      <p:ext uri="{BB962C8B-B14F-4D97-AF65-F5344CB8AC3E}">
        <p14:creationId xmlns:p14="http://schemas.microsoft.com/office/powerpoint/2010/main" val="21067457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Montreal in Canada is a good example of a seaport that is not located on the coast. The city is located at the crossroads of several trade routes and an important waterway. Originally, the port consisted of simple moorings for canoes, flat boats and barges. In contrast to the English settlers who came to stay, many of the French came to Northern America to gain access to goods that they could take back home. In 1809, steamships were first operated to and from Montreal. From 1830, the first permanent wharves and piers were built. The main reason for its importance is its location on the St. Lawrence River, one of the largest rivers in North America. On it can move far inland and have been faster to reach the Midwest region.</a:t>
            </a:r>
          </a:p>
          <a:p>
            <a:endParaRPr lang="en-US" dirty="0"/>
          </a:p>
          <a:p>
            <a:r>
              <a:rPr lang="en-US" dirty="0"/>
              <a:t>Image source:</a:t>
            </a:r>
          </a:p>
          <a:p>
            <a:r>
              <a:rPr lang="en-US" dirty="0"/>
              <a:t>https://</a:t>
            </a:r>
            <a:r>
              <a:rPr lang="en-US" dirty="0" err="1"/>
              <a:t>upload.wikimedia.org</a:t>
            </a:r>
            <a:r>
              <a:rPr lang="en-US" dirty="0"/>
              <a:t>/</a:t>
            </a:r>
            <a:r>
              <a:rPr lang="en-US" dirty="0" err="1"/>
              <a:t>wikipedia</a:t>
            </a:r>
            <a:r>
              <a:rPr lang="en-US" dirty="0"/>
              <a:t>/commons/thumb/5/51/An_east_view_of_Montreal%2C_in_Canada_%3D_Vue_orientale_de_Montréal%2C_en_Canada_%28NYPL_Hades-118226-53931%29-no_text.jpg/1920px-An_east_view_of_Montreal%2C_in_Canada_%3D_Vue_orientale_de_Montréal%2C_en_Canada_%28NYPL_Hades-118226-53931%29-no_text.jpg</a:t>
            </a:r>
          </a:p>
        </p:txBody>
      </p:sp>
      <p:sp>
        <p:nvSpPr>
          <p:cNvPr id="4" name="Slide Number Placeholder 3"/>
          <p:cNvSpPr>
            <a:spLocks noGrp="1"/>
          </p:cNvSpPr>
          <p:nvPr>
            <p:ph type="sldNum" sz="quarter" idx="10"/>
          </p:nvPr>
        </p:nvSpPr>
        <p:spPr/>
        <p:txBody>
          <a:bodyPr/>
          <a:lstStyle/>
          <a:p>
            <a:fld id="{96C64509-F97D-1748-984E-BF84355861A7}" type="slidenum">
              <a:rPr lang="en-US" smtClean="0"/>
              <a:t>32</a:t>
            </a:fld>
            <a:endParaRPr lang="en-US"/>
          </a:p>
        </p:txBody>
      </p:sp>
    </p:spTree>
    <p:extLst>
      <p:ext uri="{BB962C8B-B14F-4D97-AF65-F5344CB8AC3E}">
        <p14:creationId xmlns:p14="http://schemas.microsoft.com/office/powerpoint/2010/main" val="41266915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Old Port stretched over a length of two kilometers along the banks of the St. Lawrence River and bordered today's Montreal Old Town. Its remnants are still visible today. The port included piers connected by a promenade along the riverbank. It was located at the place where in 1611, Samuel de Champlain set up a temporary fur trading post. There, French colonists later founded the Fort Ville-Marie, which subsequently developed into the city of Montreal. For the growth of the city, the ice-free port was of decisive importance during the next three centuries. It can be seen how the early city developed along the riverbank, given the importance of the access to the water. </a:t>
            </a:r>
          </a:p>
          <a:p>
            <a:endParaRPr lang="en-US" dirty="0"/>
          </a:p>
          <a:p>
            <a:r>
              <a:rPr lang="en-US" dirty="0"/>
              <a:t>Image source:</a:t>
            </a:r>
          </a:p>
          <a:p>
            <a:r>
              <a:rPr lang="en-US" dirty="0"/>
              <a:t>https://</a:t>
            </a:r>
            <a:r>
              <a:rPr lang="en-US" dirty="0" err="1"/>
              <a:t>commons.wikimedia.org</a:t>
            </a:r>
            <a:r>
              <a:rPr lang="en-US" dirty="0"/>
              <a:t>/wiki/File:Montreal_1725.jpg</a:t>
            </a:r>
          </a:p>
        </p:txBody>
      </p:sp>
      <p:sp>
        <p:nvSpPr>
          <p:cNvPr id="4" name="Slide Number Placeholder 3"/>
          <p:cNvSpPr>
            <a:spLocks noGrp="1"/>
          </p:cNvSpPr>
          <p:nvPr>
            <p:ph type="sldNum" sz="quarter" idx="10"/>
          </p:nvPr>
        </p:nvSpPr>
        <p:spPr/>
        <p:txBody>
          <a:bodyPr/>
          <a:lstStyle/>
          <a:p>
            <a:fld id="{96C64509-F97D-1748-984E-BF84355861A7}" type="slidenum">
              <a:rPr lang="en-US" smtClean="0"/>
              <a:t>33</a:t>
            </a:fld>
            <a:endParaRPr lang="en-US"/>
          </a:p>
        </p:txBody>
      </p:sp>
    </p:spTree>
    <p:extLst>
      <p:ext uri="{BB962C8B-B14F-4D97-AF65-F5344CB8AC3E}">
        <p14:creationId xmlns:p14="http://schemas.microsoft.com/office/powerpoint/2010/main" val="24012007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representation of the Port of Salem (Massachusetts) illustrates the diverse infrastructure that ports had in past centuries. In addition to large storage and shipyard buildings used for the mass production of sailing ships, work is also being carried out on unpaved shores. The improvised bridge and activity during the repair and loading of the ship in the foreground illustrate maritime practices.</a:t>
            </a:r>
          </a:p>
          <a:p>
            <a:endParaRPr lang="en-US" dirty="0"/>
          </a:p>
          <a:p>
            <a:r>
              <a:rPr lang="en-US" dirty="0"/>
              <a:t>Image source:</a:t>
            </a:r>
          </a:p>
          <a:p>
            <a:r>
              <a:rPr lang="en-US" dirty="0"/>
              <a:t>https://</a:t>
            </a:r>
            <a:r>
              <a:rPr lang="en-US" dirty="0" err="1"/>
              <a:t>commons.wikimedia.org</a:t>
            </a:r>
            <a:r>
              <a:rPr lang="en-US" dirty="0"/>
              <a:t>/wiki/</a:t>
            </a:r>
            <a:r>
              <a:rPr lang="en-US" dirty="0" err="1"/>
              <a:t>File:Salem_shipping_colonial_color.jpg</a:t>
            </a:r>
            <a:endParaRPr lang="en-US" dirty="0"/>
          </a:p>
        </p:txBody>
      </p:sp>
      <p:sp>
        <p:nvSpPr>
          <p:cNvPr id="4" name="Slide Number Placeholder 3"/>
          <p:cNvSpPr>
            <a:spLocks noGrp="1"/>
          </p:cNvSpPr>
          <p:nvPr>
            <p:ph type="sldNum" sz="quarter" idx="10"/>
          </p:nvPr>
        </p:nvSpPr>
        <p:spPr/>
        <p:txBody>
          <a:bodyPr/>
          <a:lstStyle/>
          <a:p>
            <a:fld id="{96C64509-F97D-1748-984E-BF84355861A7}" type="slidenum">
              <a:rPr lang="en-US" smtClean="0"/>
              <a:t>34</a:t>
            </a:fld>
            <a:endParaRPr lang="en-US"/>
          </a:p>
        </p:txBody>
      </p:sp>
    </p:spTree>
    <p:extLst>
      <p:ext uri="{BB962C8B-B14F-4D97-AF65-F5344CB8AC3E}">
        <p14:creationId xmlns:p14="http://schemas.microsoft.com/office/powerpoint/2010/main" val="11100156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Trading networks also extended eastwards. </a:t>
            </a:r>
            <a:r>
              <a:rPr lang="en-US" dirty="0" err="1"/>
              <a:t>Dejima</a:t>
            </a:r>
            <a:r>
              <a:rPr lang="en-US" dirty="0"/>
              <a:t> in Japan is a very special form of a port city. Actually it is an artificial island in the Bay of Nagasaki. It was built around 1635 to accommodate the scattered Iberian merchants who had been in contact with Japan since 1543, and the Dutch who had travelled to Japan since 1600. The Japanese disliked the missionary activity of the Catholic traders, whereupon from 1639 only the Dutch who were exclusively interested in trade were allowed to travel to Japan (this situation existed until 1854). But the Dutch merchants were only allowed to stay on the island of </a:t>
            </a:r>
            <a:r>
              <a:rPr lang="en-US" dirty="0" err="1"/>
              <a:t>Dejima</a:t>
            </a:r>
            <a:r>
              <a:rPr lang="en-US" dirty="0"/>
              <a:t>. Japanese were also forbidden to enter </a:t>
            </a:r>
            <a:r>
              <a:rPr lang="en-US" dirty="0" err="1"/>
              <a:t>Dejima</a:t>
            </a:r>
            <a:r>
              <a:rPr lang="en-US" dirty="0"/>
              <a:t>, with the exception of interpreters, cooks, carpenters, employees and "Women of Pleasure". </a:t>
            </a:r>
            <a:r>
              <a:rPr lang="en-US" dirty="0" err="1"/>
              <a:t>Dejima</a:t>
            </a:r>
            <a:r>
              <a:rPr lang="en-US" dirty="0"/>
              <a:t> is a unique example of the unique combination of exchange and seclusion. </a:t>
            </a:r>
          </a:p>
          <a:p>
            <a:endParaRPr lang="en-US" dirty="0"/>
          </a:p>
          <a:p>
            <a:r>
              <a:rPr lang="en-US" dirty="0"/>
              <a:t>Image source:</a:t>
            </a:r>
          </a:p>
          <a:p>
            <a:r>
              <a:rPr lang="en-US" dirty="0"/>
              <a:t>https://</a:t>
            </a:r>
            <a:r>
              <a:rPr lang="en-US" dirty="0" err="1"/>
              <a:t>upload.wikimedia.org</a:t>
            </a:r>
            <a:r>
              <a:rPr lang="en-US" dirty="0"/>
              <a:t>/</a:t>
            </a:r>
            <a:r>
              <a:rPr lang="en-US" dirty="0" err="1"/>
              <a:t>wikipedia</a:t>
            </a:r>
            <a:r>
              <a:rPr lang="en-US" dirty="0"/>
              <a:t>/commons/5/50/</a:t>
            </a:r>
            <a:r>
              <a:rPr lang="en-US" dirty="0" err="1"/>
              <a:t>Plattegrond_van_Deshima.jpg</a:t>
            </a:r>
            <a:endParaRPr lang="en-US" dirty="0"/>
          </a:p>
        </p:txBody>
      </p:sp>
      <p:sp>
        <p:nvSpPr>
          <p:cNvPr id="4" name="Slide Number Placeholder 3"/>
          <p:cNvSpPr>
            <a:spLocks noGrp="1"/>
          </p:cNvSpPr>
          <p:nvPr>
            <p:ph type="sldNum" sz="quarter" idx="10"/>
          </p:nvPr>
        </p:nvSpPr>
        <p:spPr/>
        <p:txBody>
          <a:bodyPr/>
          <a:lstStyle/>
          <a:p>
            <a:fld id="{96C64509-F97D-1748-984E-BF84355861A7}" type="slidenum">
              <a:rPr lang="en-US" smtClean="0"/>
              <a:t>35</a:t>
            </a:fld>
            <a:endParaRPr lang="en-US"/>
          </a:p>
        </p:txBody>
      </p:sp>
    </p:spTree>
    <p:extLst>
      <p:ext uri="{BB962C8B-B14F-4D97-AF65-F5344CB8AC3E}">
        <p14:creationId xmlns:p14="http://schemas.microsoft.com/office/powerpoint/2010/main" val="40736083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Contemporary illustrations show the Japanese character of the </a:t>
            </a:r>
            <a:r>
              <a:rPr lang="en-US" dirty="0" err="1"/>
              <a:t>Dejima</a:t>
            </a:r>
            <a:r>
              <a:rPr lang="en-US" dirty="0"/>
              <a:t> development. Despite strictly regulated access, the Dutch brought many products and information to and from Japan via </a:t>
            </a:r>
            <a:r>
              <a:rPr lang="en-US" dirty="0" err="1"/>
              <a:t>Dejima</a:t>
            </a:r>
            <a:r>
              <a:rPr lang="en-US" dirty="0"/>
              <a:t>. Ports for Chinese and Russian traders were located nearby creating another line of cross-cultural exchange between Japan and its Asian neighbors that is still under researched. The great interest in Western culture only began in Japan after the opening in the middle of the 19th century. Today, the restored </a:t>
            </a:r>
            <a:r>
              <a:rPr lang="en-US" dirty="0" err="1"/>
              <a:t>Dejima</a:t>
            </a:r>
            <a:r>
              <a:rPr lang="en-US" dirty="0"/>
              <a:t> in contemporary Nagasaki can only partly be recognized as an island due to the land reclamation that took place around it.</a:t>
            </a:r>
          </a:p>
          <a:p>
            <a:endParaRPr lang="en-US" dirty="0"/>
          </a:p>
          <a:p>
            <a:r>
              <a:rPr lang="en-US" dirty="0" err="1"/>
              <a:t>Dejima</a:t>
            </a:r>
            <a:r>
              <a:rPr lang="en-US" dirty="0"/>
              <a:t> is perhaps the most striking example of the global exchange of ideas along shipping routes. </a:t>
            </a:r>
          </a:p>
          <a:p>
            <a:endParaRPr lang="en-US" dirty="0"/>
          </a:p>
          <a:p>
            <a:r>
              <a:rPr lang="en-US" dirty="0"/>
              <a:t>Image source:</a:t>
            </a:r>
          </a:p>
          <a:p>
            <a:r>
              <a:rPr lang="en-US" dirty="0"/>
              <a:t>https://</a:t>
            </a:r>
            <a:r>
              <a:rPr lang="en-US" dirty="0" err="1"/>
              <a:t>upload.wikimedia.org</a:t>
            </a:r>
            <a:r>
              <a:rPr lang="en-US" dirty="0"/>
              <a:t>/</a:t>
            </a:r>
            <a:r>
              <a:rPr lang="en-US" dirty="0" err="1"/>
              <a:t>wikipedia</a:t>
            </a:r>
            <a:r>
              <a:rPr lang="en-US" dirty="0"/>
              <a:t>/commons/thumb/1/1e/</a:t>
            </a:r>
            <a:r>
              <a:rPr lang="en-US" dirty="0" err="1"/>
              <a:t>Desima_by_CW_Mieling.jpg</a:t>
            </a:r>
            <a:r>
              <a:rPr lang="en-US" dirty="0"/>
              <a:t>/1600px-Desima_by_CW_Mieling.jpg</a:t>
            </a:r>
          </a:p>
        </p:txBody>
      </p:sp>
      <p:sp>
        <p:nvSpPr>
          <p:cNvPr id="4" name="Slide Number Placeholder 3"/>
          <p:cNvSpPr>
            <a:spLocks noGrp="1"/>
          </p:cNvSpPr>
          <p:nvPr>
            <p:ph type="sldNum" sz="quarter" idx="10"/>
          </p:nvPr>
        </p:nvSpPr>
        <p:spPr/>
        <p:txBody>
          <a:bodyPr/>
          <a:lstStyle/>
          <a:p>
            <a:fld id="{96C64509-F97D-1748-984E-BF84355861A7}" type="slidenum">
              <a:rPr lang="en-US" smtClean="0"/>
              <a:t>36</a:t>
            </a:fld>
            <a:endParaRPr lang="en-US"/>
          </a:p>
        </p:txBody>
      </p:sp>
    </p:spTree>
    <p:extLst>
      <p:ext uri="{BB962C8B-B14F-4D97-AF65-F5344CB8AC3E}">
        <p14:creationId xmlns:p14="http://schemas.microsoft.com/office/powerpoint/2010/main" val="16547257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for listening. Here are a few </a:t>
            </a:r>
            <a:r>
              <a:rPr lang="en-US"/>
              <a:t>relevant references. </a:t>
            </a:r>
            <a:endParaRPr lang="en-US" dirty="0"/>
          </a:p>
        </p:txBody>
      </p:sp>
      <p:sp>
        <p:nvSpPr>
          <p:cNvPr id="4" name="Slide Number Placeholder 3"/>
          <p:cNvSpPr>
            <a:spLocks noGrp="1"/>
          </p:cNvSpPr>
          <p:nvPr>
            <p:ph type="sldNum" sz="quarter" idx="10"/>
          </p:nvPr>
        </p:nvSpPr>
        <p:spPr/>
        <p:txBody>
          <a:bodyPr/>
          <a:lstStyle/>
          <a:p>
            <a:fld id="{96C64509-F97D-1748-984E-BF84355861A7}" type="slidenum">
              <a:rPr lang="en-US" smtClean="0"/>
              <a:t>37</a:t>
            </a:fld>
            <a:endParaRPr lang="en-US"/>
          </a:p>
        </p:txBody>
      </p:sp>
    </p:spTree>
    <p:extLst>
      <p:ext uri="{BB962C8B-B14F-4D97-AF65-F5344CB8AC3E}">
        <p14:creationId xmlns:p14="http://schemas.microsoft.com/office/powerpoint/2010/main" val="34633391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D6B9C-09F0-D149-A28E-815FEAFF586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24ECC33-E15E-E046-BEDD-B73DC20B92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EEF49A7-892B-8B49-97C1-CD4C024E9697}"/>
              </a:ext>
            </a:extLst>
          </p:cNvPr>
          <p:cNvSpPr>
            <a:spLocks noGrp="1"/>
          </p:cNvSpPr>
          <p:nvPr>
            <p:ph type="dt" sz="half" idx="10"/>
          </p:nvPr>
        </p:nvSpPr>
        <p:spPr/>
        <p:txBody>
          <a:bodyPr/>
          <a:lstStyle/>
          <a:p>
            <a:fld id="{139F7C59-4339-4946-8943-B38D4856CF79}" type="datetimeFigureOut">
              <a:rPr lang="en-US" smtClean="0"/>
              <a:t>3/23/21</a:t>
            </a:fld>
            <a:endParaRPr lang="en-US"/>
          </a:p>
        </p:txBody>
      </p:sp>
      <p:sp>
        <p:nvSpPr>
          <p:cNvPr id="5" name="Footer Placeholder 4">
            <a:extLst>
              <a:ext uri="{FF2B5EF4-FFF2-40B4-BE49-F238E27FC236}">
                <a16:creationId xmlns:a16="http://schemas.microsoft.com/office/drawing/2014/main" id="{AFFDEB58-E2CB-9D4F-87B6-A331F48BC3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8C20E2-A2EF-904F-9D61-D2BDBB09C84E}"/>
              </a:ext>
            </a:extLst>
          </p:cNvPr>
          <p:cNvSpPr>
            <a:spLocks noGrp="1"/>
          </p:cNvSpPr>
          <p:nvPr>
            <p:ph type="sldNum" sz="quarter" idx="12"/>
          </p:nvPr>
        </p:nvSpPr>
        <p:spPr/>
        <p:txBody>
          <a:bodyPr/>
          <a:lstStyle/>
          <a:p>
            <a:fld id="{3B7001E1-FF23-8345-8E1E-18A430C8D35E}" type="slidenum">
              <a:rPr lang="en-US" smtClean="0"/>
              <a:t>‹#›</a:t>
            </a:fld>
            <a:endParaRPr lang="en-US"/>
          </a:p>
        </p:txBody>
      </p:sp>
    </p:spTree>
    <p:extLst>
      <p:ext uri="{BB962C8B-B14F-4D97-AF65-F5344CB8AC3E}">
        <p14:creationId xmlns:p14="http://schemas.microsoft.com/office/powerpoint/2010/main" val="42259331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A3EDB-A012-BF44-828D-ECBDB110A6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19E874E-0E83-3C42-A2E9-235E2D12A70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E3D375-F625-DB4B-9DEF-0CB0266837C5}"/>
              </a:ext>
            </a:extLst>
          </p:cNvPr>
          <p:cNvSpPr>
            <a:spLocks noGrp="1"/>
          </p:cNvSpPr>
          <p:nvPr>
            <p:ph type="dt" sz="half" idx="10"/>
          </p:nvPr>
        </p:nvSpPr>
        <p:spPr/>
        <p:txBody>
          <a:bodyPr/>
          <a:lstStyle/>
          <a:p>
            <a:fld id="{139F7C59-4339-4946-8943-B38D4856CF79}" type="datetimeFigureOut">
              <a:rPr lang="en-US" smtClean="0"/>
              <a:t>3/23/21</a:t>
            </a:fld>
            <a:endParaRPr lang="en-US"/>
          </a:p>
        </p:txBody>
      </p:sp>
      <p:sp>
        <p:nvSpPr>
          <p:cNvPr id="5" name="Footer Placeholder 4">
            <a:extLst>
              <a:ext uri="{FF2B5EF4-FFF2-40B4-BE49-F238E27FC236}">
                <a16:creationId xmlns:a16="http://schemas.microsoft.com/office/drawing/2014/main" id="{76E94E9C-6B22-6445-8D38-7599C85FD8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76827C-3721-2B4F-AF40-B1D481136657}"/>
              </a:ext>
            </a:extLst>
          </p:cNvPr>
          <p:cNvSpPr>
            <a:spLocks noGrp="1"/>
          </p:cNvSpPr>
          <p:nvPr>
            <p:ph type="sldNum" sz="quarter" idx="12"/>
          </p:nvPr>
        </p:nvSpPr>
        <p:spPr/>
        <p:txBody>
          <a:bodyPr/>
          <a:lstStyle/>
          <a:p>
            <a:fld id="{3B7001E1-FF23-8345-8E1E-18A430C8D35E}" type="slidenum">
              <a:rPr lang="en-US" smtClean="0"/>
              <a:t>‹#›</a:t>
            </a:fld>
            <a:endParaRPr lang="en-US"/>
          </a:p>
        </p:txBody>
      </p:sp>
    </p:spTree>
    <p:extLst>
      <p:ext uri="{BB962C8B-B14F-4D97-AF65-F5344CB8AC3E}">
        <p14:creationId xmlns:p14="http://schemas.microsoft.com/office/powerpoint/2010/main" val="2072983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C5EB9-4A79-3447-87CC-E955E7ED9B5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707EEFD-B3A4-A64A-80B2-833657E9C17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34A384C-4718-C64E-83E2-ABF1A6266F94}"/>
              </a:ext>
            </a:extLst>
          </p:cNvPr>
          <p:cNvSpPr>
            <a:spLocks noGrp="1"/>
          </p:cNvSpPr>
          <p:nvPr>
            <p:ph type="dt" sz="half" idx="10"/>
          </p:nvPr>
        </p:nvSpPr>
        <p:spPr/>
        <p:txBody>
          <a:bodyPr/>
          <a:lstStyle/>
          <a:p>
            <a:fld id="{139F7C59-4339-4946-8943-B38D4856CF79}" type="datetimeFigureOut">
              <a:rPr lang="en-US" smtClean="0"/>
              <a:t>3/23/21</a:t>
            </a:fld>
            <a:endParaRPr lang="en-US"/>
          </a:p>
        </p:txBody>
      </p:sp>
      <p:sp>
        <p:nvSpPr>
          <p:cNvPr id="5" name="Footer Placeholder 4">
            <a:extLst>
              <a:ext uri="{FF2B5EF4-FFF2-40B4-BE49-F238E27FC236}">
                <a16:creationId xmlns:a16="http://schemas.microsoft.com/office/drawing/2014/main" id="{5B137AA6-8EC7-6F4A-8385-36375FC15A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308A85-91B4-B34F-8342-16963D46EC09}"/>
              </a:ext>
            </a:extLst>
          </p:cNvPr>
          <p:cNvSpPr>
            <a:spLocks noGrp="1"/>
          </p:cNvSpPr>
          <p:nvPr>
            <p:ph type="sldNum" sz="quarter" idx="12"/>
          </p:nvPr>
        </p:nvSpPr>
        <p:spPr/>
        <p:txBody>
          <a:bodyPr/>
          <a:lstStyle/>
          <a:p>
            <a:fld id="{3B7001E1-FF23-8345-8E1E-18A430C8D35E}" type="slidenum">
              <a:rPr lang="en-US" smtClean="0"/>
              <a:t>‹#›</a:t>
            </a:fld>
            <a:endParaRPr lang="en-US"/>
          </a:p>
        </p:txBody>
      </p:sp>
    </p:spTree>
    <p:extLst>
      <p:ext uri="{BB962C8B-B14F-4D97-AF65-F5344CB8AC3E}">
        <p14:creationId xmlns:p14="http://schemas.microsoft.com/office/powerpoint/2010/main" val="355692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3A95E-B883-7242-B8E0-C73C9E7FFAC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2AADC9-FFC1-7541-8E44-078A5B028C8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AA35E4C-9A04-7144-8774-DA844C19A87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C7D75D7-80A7-004C-8EF7-4F332FDEBED9}"/>
              </a:ext>
            </a:extLst>
          </p:cNvPr>
          <p:cNvSpPr>
            <a:spLocks noGrp="1"/>
          </p:cNvSpPr>
          <p:nvPr>
            <p:ph type="dt" sz="half" idx="10"/>
          </p:nvPr>
        </p:nvSpPr>
        <p:spPr/>
        <p:txBody>
          <a:bodyPr/>
          <a:lstStyle/>
          <a:p>
            <a:fld id="{139F7C59-4339-4946-8943-B38D4856CF79}" type="datetimeFigureOut">
              <a:rPr lang="en-US" smtClean="0"/>
              <a:t>3/23/21</a:t>
            </a:fld>
            <a:endParaRPr lang="en-US"/>
          </a:p>
        </p:txBody>
      </p:sp>
      <p:sp>
        <p:nvSpPr>
          <p:cNvPr id="6" name="Footer Placeholder 5">
            <a:extLst>
              <a:ext uri="{FF2B5EF4-FFF2-40B4-BE49-F238E27FC236}">
                <a16:creationId xmlns:a16="http://schemas.microsoft.com/office/drawing/2014/main" id="{C11899B1-4BD4-3C4B-A5B7-872AF6E3EE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922647-60DE-BC44-B3C9-58A02B7E0C9C}"/>
              </a:ext>
            </a:extLst>
          </p:cNvPr>
          <p:cNvSpPr>
            <a:spLocks noGrp="1"/>
          </p:cNvSpPr>
          <p:nvPr>
            <p:ph type="sldNum" sz="quarter" idx="12"/>
          </p:nvPr>
        </p:nvSpPr>
        <p:spPr/>
        <p:txBody>
          <a:bodyPr/>
          <a:lstStyle/>
          <a:p>
            <a:fld id="{3B7001E1-FF23-8345-8E1E-18A430C8D35E}" type="slidenum">
              <a:rPr lang="en-US" smtClean="0"/>
              <a:t>‹#›</a:t>
            </a:fld>
            <a:endParaRPr lang="en-US"/>
          </a:p>
        </p:txBody>
      </p:sp>
    </p:spTree>
    <p:extLst>
      <p:ext uri="{BB962C8B-B14F-4D97-AF65-F5344CB8AC3E}">
        <p14:creationId xmlns:p14="http://schemas.microsoft.com/office/powerpoint/2010/main" val="33912625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A862E-CFAE-1D44-928E-A08A7B43053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87ECD2C-4838-5741-B443-F826A0D8A2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BFF82FE-8CE3-264F-AB1A-A99D738A9D0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0396D1F-0A2B-454E-8302-C8C528A8F9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39E68C9-4D70-5942-8594-1F3151CA1C9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E6E802B-FC34-EE4D-A4D1-55FF2FFAF52D}"/>
              </a:ext>
            </a:extLst>
          </p:cNvPr>
          <p:cNvSpPr>
            <a:spLocks noGrp="1"/>
          </p:cNvSpPr>
          <p:nvPr>
            <p:ph type="dt" sz="half" idx="10"/>
          </p:nvPr>
        </p:nvSpPr>
        <p:spPr/>
        <p:txBody>
          <a:bodyPr/>
          <a:lstStyle/>
          <a:p>
            <a:fld id="{139F7C59-4339-4946-8943-B38D4856CF79}" type="datetimeFigureOut">
              <a:rPr lang="en-US" smtClean="0"/>
              <a:t>3/23/21</a:t>
            </a:fld>
            <a:endParaRPr lang="en-US"/>
          </a:p>
        </p:txBody>
      </p:sp>
      <p:sp>
        <p:nvSpPr>
          <p:cNvPr id="8" name="Footer Placeholder 7">
            <a:extLst>
              <a:ext uri="{FF2B5EF4-FFF2-40B4-BE49-F238E27FC236}">
                <a16:creationId xmlns:a16="http://schemas.microsoft.com/office/drawing/2014/main" id="{CB36D67A-1CC6-FA45-B977-0308514F6C9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99BDA2F-ECE4-694F-94ED-954D65406FE5}"/>
              </a:ext>
            </a:extLst>
          </p:cNvPr>
          <p:cNvSpPr>
            <a:spLocks noGrp="1"/>
          </p:cNvSpPr>
          <p:nvPr>
            <p:ph type="sldNum" sz="quarter" idx="12"/>
          </p:nvPr>
        </p:nvSpPr>
        <p:spPr/>
        <p:txBody>
          <a:bodyPr/>
          <a:lstStyle/>
          <a:p>
            <a:fld id="{3B7001E1-FF23-8345-8E1E-18A430C8D35E}" type="slidenum">
              <a:rPr lang="en-US" smtClean="0"/>
              <a:t>‹#›</a:t>
            </a:fld>
            <a:endParaRPr lang="en-US"/>
          </a:p>
        </p:txBody>
      </p:sp>
    </p:spTree>
    <p:extLst>
      <p:ext uri="{BB962C8B-B14F-4D97-AF65-F5344CB8AC3E}">
        <p14:creationId xmlns:p14="http://schemas.microsoft.com/office/powerpoint/2010/main" val="4250992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206C3-071E-4A47-90BB-758B640B068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890E02E-3D2C-1649-8309-065346659747}"/>
              </a:ext>
            </a:extLst>
          </p:cNvPr>
          <p:cNvSpPr>
            <a:spLocks noGrp="1"/>
          </p:cNvSpPr>
          <p:nvPr>
            <p:ph type="dt" sz="half" idx="10"/>
          </p:nvPr>
        </p:nvSpPr>
        <p:spPr/>
        <p:txBody>
          <a:bodyPr/>
          <a:lstStyle/>
          <a:p>
            <a:fld id="{139F7C59-4339-4946-8943-B38D4856CF79}" type="datetimeFigureOut">
              <a:rPr lang="en-US" smtClean="0"/>
              <a:t>3/23/21</a:t>
            </a:fld>
            <a:endParaRPr lang="en-US"/>
          </a:p>
        </p:txBody>
      </p:sp>
      <p:sp>
        <p:nvSpPr>
          <p:cNvPr id="4" name="Footer Placeholder 3">
            <a:extLst>
              <a:ext uri="{FF2B5EF4-FFF2-40B4-BE49-F238E27FC236}">
                <a16:creationId xmlns:a16="http://schemas.microsoft.com/office/drawing/2014/main" id="{59AFEA85-EEA5-CD4E-BCD5-699A22543DA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661BE25-A489-FB46-BCCE-B0829ED5497F}"/>
              </a:ext>
            </a:extLst>
          </p:cNvPr>
          <p:cNvSpPr>
            <a:spLocks noGrp="1"/>
          </p:cNvSpPr>
          <p:nvPr>
            <p:ph type="sldNum" sz="quarter" idx="12"/>
          </p:nvPr>
        </p:nvSpPr>
        <p:spPr/>
        <p:txBody>
          <a:bodyPr/>
          <a:lstStyle/>
          <a:p>
            <a:fld id="{3B7001E1-FF23-8345-8E1E-18A430C8D35E}" type="slidenum">
              <a:rPr lang="en-US" smtClean="0"/>
              <a:t>‹#›</a:t>
            </a:fld>
            <a:endParaRPr lang="en-US"/>
          </a:p>
        </p:txBody>
      </p:sp>
    </p:spTree>
    <p:extLst>
      <p:ext uri="{BB962C8B-B14F-4D97-AF65-F5344CB8AC3E}">
        <p14:creationId xmlns:p14="http://schemas.microsoft.com/office/powerpoint/2010/main" val="20295434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1E139D7-7C55-B448-BBE3-F55C55740BCD}"/>
              </a:ext>
            </a:extLst>
          </p:cNvPr>
          <p:cNvSpPr>
            <a:spLocks noGrp="1"/>
          </p:cNvSpPr>
          <p:nvPr>
            <p:ph type="dt" sz="half" idx="10"/>
          </p:nvPr>
        </p:nvSpPr>
        <p:spPr/>
        <p:txBody>
          <a:bodyPr/>
          <a:lstStyle/>
          <a:p>
            <a:fld id="{139F7C59-4339-4946-8943-B38D4856CF79}" type="datetimeFigureOut">
              <a:rPr lang="en-US" smtClean="0"/>
              <a:t>3/23/21</a:t>
            </a:fld>
            <a:endParaRPr lang="en-US"/>
          </a:p>
        </p:txBody>
      </p:sp>
      <p:sp>
        <p:nvSpPr>
          <p:cNvPr id="3" name="Footer Placeholder 2">
            <a:extLst>
              <a:ext uri="{FF2B5EF4-FFF2-40B4-BE49-F238E27FC236}">
                <a16:creationId xmlns:a16="http://schemas.microsoft.com/office/drawing/2014/main" id="{70DF9522-60EA-C346-BA4F-BFE0A0A91E4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6EDB391-C8F5-2140-AAD3-4441CC63C7EA}"/>
              </a:ext>
            </a:extLst>
          </p:cNvPr>
          <p:cNvSpPr>
            <a:spLocks noGrp="1"/>
          </p:cNvSpPr>
          <p:nvPr>
            <p:ph type="sldNum" sz="quarter" idx="12"/>
          </p:nvPr>
        </p:nvSpPr>
        <p:spPr/>
        <p:txBody>
          <a:bodyPr/>
          <a:lstStyle/>
          <a:p>
            <a:fld id="{3B7001E1-FF23-8345-8E1E-18A430C8D35E}" type="slidenum">
              <a:rPr lang="en-US" smtClean="0"/>
              <a:t>‹#›</a:t>
            </a:fld>
            <a:endParaRPr lang="en-US"/>
          </a:p>
        </p:txBody>
      </p:sp>
    </p:spTree>
    <p:extLst>
      <p:ext uri="{BB962C8B-B14F-4D97-AF65-F5344CB8AC3E}">
        <p14:creationId xmlns:p14="http://schemas.microsoft.com/office/powerpoint/2010/main" val="6010550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1DFDE-573A-C549-BA60-E1A642D9D4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9A05045-40D8-9648-8C60-121EAD92165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74013C8-5F3E-BE49-8A76-B3683689AB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4843312-02F6-8E47-A2B7-D13318939F0D}"/>
              </a:ext>
            </a:extLst>
          </p:cNvPr>
          <p:cNvSpPr>
            <a:spLocks noGrp="1"/>
          </p:cNvSpPr>
          <p:nvPr>
            <p:ph type="dt" sz="half" idx="10"/>
          </p:nvPr>
        </p:nvSpPr>
        <p:spPr/>
        <p:txBody>
          <a:bodyPr/>
          <a:lstStyle/>
          <a:p>
            <a:fld id="{139F7C59-4339-4946-8943-B38D4856CF79}" type="datetimeFigureOut">
              <a:rPr lang="en-US" smtClean="0"/>
              <a:t>3/23/21</a:t>
            </a:fld>
            <a:endParaRPr lang="en-US"/>
          </a:p>
        </p:txBody>
      </p:sp>
      <p:sp>
        <p:nvSpPr>
          <p:cNvPr id="6" name="Footer Placeholder 5">
            <a:extLst>
              <a:ext uri="{FF2B5EF4-FFF2-40B4-BE49-F238E27FC236}">
                <a16:creationId xmlns:a16="http://schemas.microsoft.com/office/drawing/2014/main" id="{7E693F7E-A4AC-4649-AF97-6C2D005FE85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48EEF4A-20B4-F34F-B96F-D6A6CA358EF7}"/>
              </a:ext>
            </a:extLst>
          </p:cNvPr>
          <p:cNvSpPr>
            <a:spLocks noGrp="1"/>
          </p:cNvSpPr>
          <p:nvPr>
            <p:ph type="sldNum" sz="quarter" idx="12"/>
          </p:nvPr>
        </p:nvSpPr>
        <p:spPr/>
        <p:txBody>
          <a:bodyPr/>
          <a:lstStyle/>
          <a:p>
            <a:fld id="{3B7001E1-FF23-8345-8E1E-18A430C8D35E}" type="slidenum">
              <a:rPr lang="en-US" smtClean="0"/>
              <a:t>‹#›</a:t>
            </a:fld>
            <a:endParaRPr lang="en-US"/>
          </a:p>
        </p:txBody>
      </p:sp>
    </p:spTree>
    <p:extLst>
      <p:ext uri="{BB962C8B-B14F-4D97-AF65-F5344CB8AC3E}">
        <p14:creationId xmlns:p14="http://schemas.microsoft.com/office/powerpoint/2010/main" val="9365927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56AB9-49D4-4747-912A-70458804E2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8FA4BBA-008F-234F-AD65-CFD7C0E46A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6DFEBC3-5161-4B42-8C12-2A452FBE40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CB28168-EF30-9A49-A726-2692C881AB0B}"/>
              </a:ext>
            </a:extLst>
          </p:cNvPr>
          <p:cNvSpPr>
            <a:spLocks noGrp="1"/>
          </p:cNvSpPr>
          <p:nvPr>
            <p:ph type="dt" sz="half" idx="10"/>
          </p:nvPr>
        </p:nvSpPr>
        <p:spPr/>
        <p:txBody>
          <a:bodyPr/>
          <a:lstStyle/>
          <a:p>
            <a:fld id="{139F7C59-4339-4946-8943-B38D4856CF79}" type="datetimeFigureOut">
              <a:rPr lang="en-US" smtClean="0"/>
              <a:t>3/23/21</a:t>
            </a:fld>
            <a:endParaRPr lang="en-US"/>
          </a:p>
        </p:txBody>
      </p:sp>
      <p:sp>
        <p:nvSpPr>
          <p:cNvPr id="6" name="Footer Placeholder 5">
            <a:extLst>
              <a:ext uri="{FF2B5EF4-FFF2-40B4-BE49-F238E27FC236}">
                <a16:creationId xmlns:a16="http://schemas.microsoft.com/office/drawing/2014/main" id="{771624C1-C8B6-384C-94C4-ADE54A14CE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75875E-0DF2-FA49-87B2-55587987730C}"/>
              </a:ext>
            </a:extLst>
          </p:cNvPr>
          <p:cNvSpPr>
            <a:spLocks noGrp="1"/>
          </p:cNvSpPr>
          <p:nvPr>
            <p:ph type="sldNum" sz="quarter" idx="12"/>
          </p:nvPr>
        </p:nvSpPr>
        <p:spPr/>
        <p:txBody>
          <a:bodyPr/>
          <a:lstStyle/>
          <a:p>
            <a:fld id="{3B7001E1-FF23-8345-8E1E-18A430C8D35E}" type="slidenum">
              <a:rPr lang="en-US" smtClean="0"/>
              <a:t>‹#›</a:t>
            </a:fld>
            <a:endParaRPr lang="en-US"/>
          </a:p>
        </p:txBody>
      </p:sp>
    </p:spTree>
    <p:extLst>
      <p:ext uri="{BB962C8B-B14F-4D97-AF65-F5344CB8AC3E}">
        <p14:creationId xmlns:p14="http://schemas.microsoft.com/office/powerpoint/2010/main" val="6313577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01F7C-4B19-7443-B024-C1DE1528B3F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3A8C9BC-4644-3146-9CA0-0EBEA7B1C53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C92036-EDF5-E842-B7C5-7C453C0EBBD3}"/>
              </a:ext>
            </a:extLst>
          </p:cNvPr>
          <p:cNvSpPr>
            <a:spLocks noGrp="1"/>
          </p:cNvSpPr>
          <p:nvPr>
            <p:ph type="dt" sz="half" idx="10"/>
          </p:nvPr>
        </p:nvSpPr>
        <p:spPr/>
        <p:txBody>
          <a:bodyPr/>
          <a:lstStyle/>
          <a:p>
            <a:fld id="{139F7C59-4339-4946-8943-B38D4856CF79}" type="datetimeFigureOut">
              <a:rPr lang="en-US" smtClean="0"/>
              <a:t>3/23/21</a:t>
            </a:fld>
            <a:endParaRPr lang="en-US"/>
          </a:p>
        </p:txBody>
      </p:sp>
      <p:sp>
        <p:nvSpPr>
          <p:cNvPr id="5" name="Footer Placeholder 4">
            <a:extLst>
              <a:ext uri="{FF2B5EF4-FFF2-40B4-BE49-F238E27FC236}">
                <a16:creationId xmlns:a16="http://schemas.microsoft.com/office/drawing/2014/main" id="{A2FC10CE-5D80-424C-B311-577D05D3DD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441D9A-C96F-514E-B4EF-73D6AB3343FD}"/>
              </a:ext>
            </a:extLst>
          </p:cNvPr>
          <p:cNvSpPr>
            <a:spLocks noGrp="1"/>
          </p:cNvSpPr>
          <p:nvPr>
            <p:ph type="sldNum" sz="quarter" idx="12"/>
          </p:nvPr>
        </p:nvSpPr>
        <p:spPr/>
        <p:txBody>
          <a:bodyPr/>
          <a:lstStyle/>
          <a:p>
            <a:fld id="{3B7001E1-FF23-8345-8E1E-18A430C8D35E}" type="slidenum">
              <a:rPr lang="en-US" smtClean="0"/>
              <a:t>‹#›</a:t>
            </a:fld>
            <a:endParaRPr lang="en-US"/>
          </a:p>
        </p:txBody>
      </p:sp>
    </p:spTree>
    <p:extLst>
      <p:ext uri="{BB962C8B-B14F-4D97-AF65-F5344CB8AC3E}">
        <p14:creationId xmlns:p14="http://schemas.microsoft.com/office/powerpoint/2010/main" val="1937398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86AA242-8AC9-0049-A362-F58669BADD8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9D2BC3C-FF07-CC46-B496-96CBE7C39B1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7E5CAD-0D5E-694B-9E62-A14727C19374}"/>
              </a:ext>
            </a:extLst>
          </p:cNvPr>
          <p:cNvSpPr>
            <a:spLocks noGrp="1"/>
          </p:cNvSpPr>
          <p:nvPr>
            <p:ph type="dt" sz="half" idx="10"/>
          </p:nvPr>
        </p:nvSpPr>
        <p:spPr/>
        <p:txBody>
          <a:bodyPr/>
          <a:lstStyle/>
          <a:p>
            <a:fld id="{139F7C59-4339-4946-8943-B38D4856CF79}" type="datetimeFigureOut">
              <a:rPr lang="en-US" smtClean="0"/>
              <a:t>3/23/21</a:t>
            </a:fld>
            <a:endParaRPr lang="en-US"/>
          </a:p>
        </p:txBody>
      </p:sp>
      <p:sp>
        <p:nvSpPr>
          <p:cNvPr id="5" name="Footer Placeholder 4">
            <a:extLst>
              <a:ext uri="{FF2B5EF4-FFF2-40B4-BE49-F238E27FC236}">
                <a16:creationId xmlns:a16="http://schemas.microsoft.com/office/drawing/2014/main" id="{21C0FF3D-BD80-FF4C-9581-597BD4BC15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14CBFF-F73B-3440-80CE-974DCB8F1566}"/>
              </a:ext>
            </a:extLst>
          </p:cNvPr>
          <p:cNvSpPr>
            <a:spLocks noGrp="1"/>
          </p:cNvSpPr>
          <p:nvPr>
            <p:ph type="sldNum" sz="quarter" idx="12"/>
          </p:nvPr>
        </p:nvSpPr>
        <p:spPr/>
        <p:txBody>
          <a:bodyPr/>
          <a:lstStyle/>
          <a:p>
            <a:fld id="{3B7001E1-FF23-8345-8E1E-18A430C8D35E}" type="slidenum">
              <a:rPr lang="en-US" smtClean="0"/>
              <a:t>‹#›</a:t>
            </a:fld>
            <a:endParaRPr lang="en-US"/>
          </a:p>
        </p:txBody>
      </p:sp>
    </p:spTree>
    <p:extLst>
      <p:ext uri="{BB962C8B-B14F-4D97-AF65-F5344CB8AC3E}">
        <p14:creationId xmlns:p14="http://schemas.microsoft.com/office/powerpoint/2010/main" val="15884228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01C6B66-76AB-9145-9E61-83108D984D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134C22F-0010-E343-9D5C-4DA193793F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ECB9EF-8DA9-9E45-9C3B-DEB2173236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9F7C59-4339-4946-8943-B38D4856CF79}" type="datetimeFigureOut">
              <a:rPr lang="en-US" smtClean="0"/>
              <a:t>3/23/21</a:t>
            </a:fld>
            <a:endParaRPr lang="en-US"/>
          </a:p>
        </p:txBody>
      </p:sp>
      <p:sp>
        <p:nvSpPr>
          <p:cNvPr id="5" name="Footer Placeholder 4">
            <a:extLst>
              <a:ext uri="{FF2B5EF4-FFF2-40B4-BE49-F238E27FC236}">
                <a16:creationId xmlns:a16="http://schemas.microsoft.com/office/drawing/2014/main" id="{2CB6551E-4526-CE43-91A2-386EE851175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0A3B8FB-209F-334E-A951-AC7C024A28F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7001E1-FF23-8345-8E1E-18A430C8D35E}" type="slidenum">
              <a:rPr lang="en-US" smtClean="0"/>
              <a:t>‹#›</a:t>
            </a:fld>
            <a:endParaRPr lang="en-US"/>
          </a:p>
        </p:txBody>
      </p:sp>
    </p:spTree>
    <p:extLst>
      <p:ext uri="{BB962C8B-B14F-4D97-AF65-F5344CB8AC3E}">
        <p14:creationId xmlns:p14="http://schemas.microsoft.com/office/powerpoint/2010/main" val="42401550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tiff"/><Relationship Id="rId4" Type="http://schemas.openxmlformats.org/officeDocument/2006/relationships/image" Target="../media/image2.tiff"/></Relationships>
</file>

<file path=ppt/slides/_rels/slide2.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tiff"/></Relationships>
</file>

<file path=ppt/slides/_rels/slide3.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2.tiff"/></Relationships>
</file>

<file path=ppt/slides/_rels/slide11.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3.tiff"/></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5.tiff"/></Relationships>
</file>

<file path=ppt/slides/_rels/slide14.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6.tiff"/></Relationships>
</file>

<file path=ppt/slides/_rels/slide15.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7.tiff"/></Relationships>
</file>

<file path=ppt/slides/_rels/slide16.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0.tiff"/></Relationships>
</file>

<file path=ppt/slides/_rels/slide19.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1.tiff"/></Relationships>
</file>

<file path=ppt/slides/_rels/slide20.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2.tiff"/></Relationships>
</file>

<file path=ppt/slides/_rels/slide21.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22.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4.jpeg"/></Relationships>
</file>

<file path=ppt/slides/_rels/slide23.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25.tiff"/></Relationships>
</file>

<file path=ppt/slides/_rels/slide24.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6.tiff"/></Relationships>
</file>

<file path=ppt/slides/_rels/slide25.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7.jpeg"/></Relationships>
</file>

<file path=ppt/slides/_rels/slide26.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28.jpeg"/></Relationships>
</file>

<file path=ppt/slides/_rels/slide2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29.jpeg"/></Relationships>
</file>

<file path=ppt/slides/_rels/slide28.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30.jpeg"/></Relationships>
</file>

<file path=ppt/slides/_rels/slide29.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31.jpeg"/></Relationships>
</file>

<file path=ppt/slides/_rels/slide30.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32.jpeg"/></Relationships>
</file>

<file path=ppt/slides/_rels/slide31.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33.jpeg"/></Relationships>
</file>

<file path=ppt/slides/_rels/slide32.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34.jpeg"/></Relationships>
</file>

<file path=ppt/slides/_rels/slide33.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35.jpeg"/></Relationships>
</file>

<file path=ppt/slides/_rels/slide34.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36.tiff"/></Relationships>
</file>

<file path=ppt/slides/_rels/slide35.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37.jpeg"/></Relationships>
</file>

<file path=ppt/slides/_rels/slide36.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38.jpe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35554C5-4EDC-EB46-AA27-43F6D498E5EC}"/>
              </a:ext>
            </a:extLst>
          </p:cNvPr>
          <p:cNvPicPr>
            <a:picLocks noChangeAspect="1"/>
          </p:cNvPicPr>
          <p:nvPr/>
        </p:nvPicPr>
        <p:blipFill>
          <a:blip r:embed="rId3"/>
          <a:stretch>
            <a:fillRect/>
          </a:stretch>
        </p:blipFill>
        <p:spPr>
          <a:xfrm>
            <a:off x="-182477" y="-2653822"/>
            <a:ext cx="12638497" cy="9921966"/>
          </a:xfrm>
          <a:prstGeom prst="rect">
            <a:avLst/>
          </a:prstGeom>
        </p:spPr>
      </p:pic>
      <p:sp>
        <p:nvSpPr>
          <p:cNvPr id="16" name="TextBox 15"/>
          <p:cNvSpPr txBox="1"/>
          <p:nvPr/>
        </p:nvSpPr>
        <p:spPr>
          <a:xfrm>
            <a:off x="4073922" y="2137884"/>
            <a:ext cx="4821884" cy="338554"/>
          </a:xfrm>
          <a:prstGeom prst="rect">
            <a:avLst/>
          </a:prstGeom>
          <a:noFill/>
        </p:spPr>
        <p:txBody>
          <a:bodyPr wrap="square" rtlCol="0">
            <a:spAutoFit/>
          </a:bodyPr>
          <a:lstStyle/>
          <a:p>
            <a:pPr eaLnBrk="0" fontAlgn="base" hangingPunct="0">
              <a:lnSpc>
                <a:spcPct val="100000"/>
              </a:lnSpc>
              <a:spcAft>
                <a:spcPct val="0"/>
              </a:spcAft>
            </a:pPr>
            <a:r>
              <a:rPr lang="en-US" altLang="x-none" sz="1600" b="1" dirty="0">
                <a:latin typeface="Source Sans Pro" charset="0"/>
                <a:ea typeface="Source Sans Pro" charset="0"/>
                <a:cs typeface="Source Sans Pro" charset="0"/>
              </a:rPr>
              <a:t>Lecture 4: Sail Ships and Port Cities</a:t>
            </a:r>
          </a:p>
        </p:txBody>
      </p:sp>
      <p:pic>
        <p:nvPicPr>
          <p:cNvPr id="2" name="Picture 1">
            <a:extLst>
              <a:ext uri="{FF2B5EF4-FFF2-40B4-BE49-F238E27FC236}">
                <a16:creationId xmlns:a16="http://schemas.microsoft.com/office/drawing/2014/main" id="{C5551BCE-8DFB-7C48-853A-4BA4A024C35B}"/>
              </a:ext>
            </a:extLst>
          </p:cNvPr>
          <p:cNvPicPr>
            <a:picLocks noChangeAspect="1"/>
          </p:cNvPicPr>
          <p:nvPr/>
        </p:nvPicPr>
        <p:blipFill rotWithShape="1">
          <a:blip r:embed="rId4"/>
          <a:srcRect t="14926" r="5062"/>
          <a:stretch/>
        </p:blipFill>
        <p:spPr>
          <a:xfrm>
            <a:off x="-80890" y="1064301"/>
            <a:ext cx="3798451" cy="6183301"/>
          </a:xfrm>
          <a:prstGeom prst="rect">
            <a:avLst/>
          </a:prstGeom>
        </p:spPr>
      </p:pic>
      <p:sp>
        <p:nvSpPr>
          <p:cNvPr id="10" name="TextBox 9">
            <a:extLst>
              <a:ext uri="{FF2B5EF4-FFF2-40B4-BE49-F238E27FC236}">
                <a16:creationId xmlns:a16="http://schemas.microsoft.com/office/drawing/2014/main" id="{73BE55AA-0F8D-2F46-B1DC-8FCA2A321C17}"/>
              </a:ext>
            </a:extLst>
          </p:cNvPr>
          <p:cNvSpPr txBox="1"/>
          <p:nvPr/>
        </p:nvSpPr>
        <p:spPr>
          <a:xfrm>
            <a:off x="4073922" y="130510"/>
            <a:ext cx="8447552" cy="2000548"/>
          </a:xfrm>
          <a:prstGeom prst="rect">
            <a:avLst/>
          </a:prstGeom>
          <a:noFill/>
        </p:spPr>
        <p:txBody>
          <a:bodyPr wrap="square" rtlCol="0">
            <a:spAutoFit/>
          </a:bodyPr>
          <a:lstStyle/>
          <a:p>
            <a:pPr eaLnBrk="0" fontAlgn="base" hangingPunct="0">
              <a:spcAft>
                <a:spcPct val="0"/>
              </a:spcAft>
            </a:pPr>
            <a:r>
              <a:rPr lang="en-US" altLang="x-none" sz="3600" b="1" i="1" dirty="0">
                <a:latin typeface="Source Sans Pro" charset="0"/>
                <a:ea typeface="Source Sans Pro" charset="0"/>
                <a:cs typeface="Source Sans Pro" charset="0"/>
              </a:rPr>
              <a:t>Port Cities </a:t>
            </a:r>
          </a:p>
          <a:p>
            <a:pPr eaLnBrk="0" fontAlgn="base" hangingPunct="0">
              <a:spcAft>
                <a:spcPct val="0"/>
              </a:spcAft>
            </a:pPr>
            <a:r>
              <a:rPr lang="en-US" altLang="x-none" sz="3600" b="1" i="1" dirty="0">
                <a:latin typeface="Source Sans Pro" charset="0"/>
                <a:ea typeface="Source Sans Pro" charset="0"/>
                <a:cs typeface="Source Sans Pro" charset="0"/>
              </a:rPr>
              <a:t>Between Global Networks </a:t>
            </a:r>
          </a:p>
          <a:p>
            <a:pPr eaLnBrk="0" fontAlgn="base" hangingPunct="0">
              <a:spcAft>
                <a:spcPct val="0"/>
              </a:spcAft>
            </a:pPr>
            <a:r>
              <a:rPr lang="en-US" altLang="x-none" sz="3600" b="1" i="1" dirty="0">
                <a:latin typeface="Source Sans Pro" charset="0"/>
                <a:ea typeface="Source Sans Pro" charset="0"/>
                <a:cs typeface="Source Sans Pro" charset="0"/>
              </a:rPr>
              <a:t>and Local Transformations</a:t>
            </a:r>
          </a:p>
          <a:p>
            <a:pPr eaLnBrk="0" fontAlgn="base" hangingPunct="0">
              <a:spcAft>
                <a:spcPct val="0"/>
              </a:spcAft>
            </a:pPr>
            <a:r>
              <a:rPr lang="en-US" altLang="x-none" sz="1600" dirty="0">
                <a:latin typeface="Source Sans Pro" charset="0"/>
                <a:ea typeface="Source Sans Pro" charset="0"/>
                <a:cs typeface="Source Sans Pro" charset="0"/>
              </a:rPr>
              <a:t>Carola Hein, Tino Mager</a:t>
            </a:r>
            <a:endParaRPr lang="en-US" altLang="x-none" sz="2000" dirty="0">
              <a:latin typeface="Source Sans Pro" charset="0"/>
              <a:ea typeface="Source Sans Pro" charset="0"/>
              <a:cs typeface="Source Sans Pro" charset="0"/>
            </a:endParaRPr>
          </a:p>
        </p:txBody>
      </p:sp>
      <p:pic>
        <p:nvPicPr>
          <p:cNvPr id="11" name="Picture 10">
            <a:extLst>
              <a:ext uri="{FF2B5EF4-FFF2-40B4-BE49-F238E27FC236}">
                <a16:creationId xmlns:a16="http://schemas.microsoft.com/office/drawing/2014/main" id="{3B59C931-25CF-9542-BAAC-7CF7BE75E000}"/>
              </a:ext>
            </a:extLst>
          </p:cNvPr>
          <p:cNvPicPr>
            <a:picLocks noChangeAspect="1"/>
          </p:cNvPicPr>
          <p:nvPr/>
        </p:nvPicPr>
        <p:blipFill>
          <a:blip r:embed="rId5"/>
          <a:stretch>
            <a:fillRect/>
          </a:stretch>
        </p:blipFill>
        <p:spPr>
          <a:xfrm>
            <a:off x="104931" y="-1685261"/>
            <a:ext cx="5756272" cy="847210"/>
          </a:xfrm>
          <a:prstGeom prst="rect">
            <a:avLst/>
          </a:prstGeom>
        </p:spPr>
      </p:pic>
      <p:sp>
        <p:nvSpPr>
          <p:cNvPr id="12" name="Rectangle 9">
            <a:extLst>
              <a:ext uri="{FF2B5EF4-FFF2-40B4-BE49-F238E27FC236}">
                <a16:creationId xmlns:a16="http://schemas.microsoft.com/office/drawing/2014/main" id="{0B83F60D-843F-7143-80CF-448C20346C0A}"/>
              </a:ext>
            </a:extLst>
          </p:cNvPr>
          <p:cNvSpPr>
            <a:spLocks noChangeArrowheads="1"/>
          </p:cNvSpPr>
          <p:nvPr/>
        </p:nvSpPr>
        <p:spPr bwMode="auto">
          <a:xfrm>
            <a:off x="11026492" y="6865496"/>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1"/>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1"/>
                </a:solidFill>
                <a:effectLst/>
                <a:latin typeface="Linux Libertine" charset="0"/>
                <a:ea typeface="Linux Libertine" charset="0"/>
                <a:cs typeface="Linux Libertine" charset="0"/>
              </a:rPr>
              <a:t> </a:t>
            </a:r>
            <a:r>
              <a:rPr lang="de-DE" sz="1050" dirty="0">
                <a:solidFill>
                  <a:schemeClr val="bg1"/>
                </a:solidFill>
              </a:rPr>
              <a:t>©</a:t>
            </a:r>
            <a:r>
              <a:rPr lang="en-US" altLang="x-none" sz="1050" dirty="0">
                <a:solidFill>
                  <a:schemeClr val="bg1"/>
                </a:solidFill>
                <a:latin typeface="Source Sans Pro" charset="0"/>
                <a:ea typeface="Source Sans Pro" charset="0"/>
                <a:cs typeface="Source Sans Pro" charset="0"/>
              </a:rPr>
              <a:t>2021 </a:t>
            </a:r>
            <a:endParaRPr kumimoji="0" lang="x-none" altLang="x-none" sz="1050" b="1" u="none" strike="noStrike" cap="none" normalizeH="0" baseline="0" dirty="0">
              <a:ln>
                <a:noFill/>
              </a:ln>
              <a:solidFill>
                <a:schemeClr val="bg1"/>
              </a:solidFill>
              <a:effectLst/>
              <a:latin typeface="Source Sans Pro Semibold" charset="0"/>
              <a:ea typeface="Source Sans Pro Semibold" charset="0"/>
              <a:cs typeface="Source Sans Pro Semibold" charset="0"/>
            </a:endParaRPr>
          </a:p>
        </p:txBody>
      </p:sp>
    </p:spTree>
    <p:extLst>
      <p:ext uri="{BB962C8B-B14F-4D97-AF65-F5344CB8AC3E}">
        <p14:creationId xmlns:p14="http://schemas.microsoft.com/office/powerpoint/2010/main" val="277048424"/>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35554C5-4EDC-EB46-AA27-43F6D498E5EC}"/>
              </a:ext>
            </a:extLst>
          </p:cNvPr>
          <p:cNvPicPr>
            <a:picLocks noChangeAspect="1"/>
          </p:cNvPicPr>
          <p:nvPr/>
        </p:nvPicPr>
        <p:blipFill>
          <a:blip r:embed="rId3"/>
          <a:stretch>
            <a:fillRect/>
          </a:stretch>
        </p:blipFill>
        <p:spPr>
          <a:xfrm>
            <a:off x="-182477" y="-2653822"/>
            <a:ext cx="12638497" cy="9921966"/>
          </a:xfrm>
          <a:prstGeom prst="rect">
            <a:avLst/>
          </a:prstGeom>
        </p:spPr>
      </p:pic>
      <p:sp>
        <p:nvSpPr>
          <p:cNvPr id="7" name="TextBox 6">
            <a:extLst>
              <a:ext uri="{FF2B5EF4-FFF2-40B4-BE49-F238E27FC236}">
                <a16:creationId xmlns:a16="http://schemas.microsoft.com/office/drawing/2014/main" id="{027F0F2C-1FD1-224C-A71E-4FF4D046A94B}"/>
              </a:ext>
            </a:extLst>
          </p:cNvPr>
          <p:cNvSpPr txBox="1"/>
          <p:nvPr/>
        </p:nvSpPr>
        <p:spPr>
          <a:xfrm>
            <a:off x="4008468" y="1503402"/>
            <a:ext cx="4821884" cy="338554"/>
          </a:xfrm>
          <a:prstGeom prst="rect">
            <a:avLst/>
          </a:prstGeom>
          <a:noFill/>
        </p:spPr>
        <p:txBody>
          <a:bodyPr wrap="square" rtlCol="0">
            <a:spAutoFit/>
          </a:bodyPr>
          <a:lstStyle/>
          <a:p>
            <a:pPr eaLnBrk="0" fontAlgn="base" hangingPunct="0">
              <a:lnSpc>
                <a:spcPct val="100000"/>
              </a:lnSpc>
              <a:spcAft>
                <a:spcPct val="0"/>
              </a:spcAft>
            </a:pPr>
            <a:r>
              <a:rPr lang="en-US" altLang="x-none" sz="1600" b="1" dirty="0">
                <a:latin typeface="Source Sans Pro" charset="0"/>
                <a:ea typeface="Source Sans Pro" charset="0"/>
                <a:cs typeface="Source Sans Pro" charset="0"/>
              </a:rPr>
              <a:t>Lecture 4: Sail Ships and Port Cities</a:t>
            </a:r>
          </a:p>
        </p:txBody>
      </p:sp>
      <p:sp>
        <p:nvSpPr>
          <p:cNvPr id="8" name="TextBox 7">
            <a:extLst>
              <a:ext uri="{FF2B5EF4-FFF2-40B4-BE49-F238E27FC236}">
                <a16:creationId xmlns:a16="http://schemas.microsoft.com/office/drawing/2014/main" id="{ED9E3567-7992-8040-9B4C-CEAAFC940EDB}"/>
              </a:ext>
            </a:extLst>
          </p:cNvPr>
          <p:cNvSpPr txBox="1"/>
          <p:nvPr/>
        </p:nvSpPr>
        <p:spPr>
          <a:xfrm>
            <a:off x="4008468" y="-503972"/>
            <a:ext cx="8447552" cy="2000548"/>
          </a:xfrm>
          <a:prstGeom prst="rect">
            <a:avLst/>
          </a:prstGeom>
          <a:noFill/>
        </p:spPr>
        <p:txBody>
          <a:bodyPr wrap="square" rtlCol="0">
            <a:spAutoFit/>
          </a:bodyPr>
          <a:lstStyle/>
          <a:p>
            <a:pPr eaLnBrk="0" fontAlgn="base" hangingPunct="0">
              <a:spcAft>
                <a:spcPct val="0"/>
              </a:spcAft>
            </a:pPr>
            <a:r>
              <a:rPr lang="en-US" altLang="x-none" sz="3600" b="1" i="1" dirty="0">
                <a:latin typeface="Source Sans Pro" charset="0"/>
                <a:ea typeface="Source Sans Pro" charset="0"/>
                <a:cs typeface="Source Sans Pro" charset="0"/>
              </a:rPr>
              <a:t>Port Cities </a:t>
            </a:r>
          </a:p>
          <a:p>
            <a:pPr eaLnBrk="0" fontAlgn="base" hangingPunct="0">
              <a:spcAft>
                <a:spcPct val="0"/>
              </a:spcAft>
            </a:pPr>
            <a:r>
              <a:rPr lang="en-US" altLang="x-none" sz="3600" b="1" i="1" dirty="0">
                <a:latin typeface="Source Sans Pro" charset="0"/>
                <a:ea typeface="Source Sans Pro" charset="0"/>
                <a:cs typeface="Source Sans Pro" charset="0"/>
              </a:rPr>
              <a:t>Between Global Networks </a:t>
            </a:r>
          </a:p>
          <a:p>
            <a:pPr eaLnBrk="0" fontAlgn="base" hangingPunct="0">
              <a:spcAft>
                <a:spcPct val="0"/>
              </a:spcAft>
            </a:pPr>
            <a:r>
              <a:rPr lang="en-US" altLang="x-none" sz="3600" b="1" i="1" dirty="0">
                <a:latin typeface="Source Sans Pro" charset="0"/>
                <a:ea typeface="Source Sans Pro" charset="0"/>
                <a:cs typeface="Source Sans Pro" charset="0"/>
              </a:rPr>
              <a:t>and Local Transformations</a:t>
            </a:r>
          </a:p>
          <a:p>
            <a:pPr eaLnBrk="0" fontAlgn="base" hangingPunct="0">
              <a:spcAft>
                <a:spcPct val="0"/>
              </a:spcAft>
            </a:pPr>
            <a:r>
              <a:rPr lang="en-US" altLang="x-none" sz="1600" dirty="0">
                <a:latin typeface="Source Sans Pro" charset="0"/>
                <a:ea typeface="Source Sans Pro" charset="0"/>
                <a:cs typeface="Source Sans Pro" charset="0"/>
              </a:rPr>
              <a:t>Carola Hein, Tino Mager</a:t>
            </a:r>
            <a:endParaRPr lang="en-US" altLang="x-none" sz="2000" dirty="0">
              <a:latin typeface="Source Sans Pro" charset="0"/>
              <a:ea typeface="Source Sans Pro" charset="0"/>
              <a:cs typeface="Source Sans Pro" charset="0"/>
            </a:endParaRPr>
          </a:p>
        </p:txBody>
      </p:sp>
      <p:pic>
        <p:nvPicPr>
          <p:cNvPr id="10" name="Picture 9">
            <a:extLst>
              <a:ext uri="{FF2B5EF4-FFF2-40B4-BE49-F238E27FC236}">
                <a16:creationId xmlns:a16="http://schemas.microsoft.com/office/drawing/2014/main" id="{5ABF1C7E-C7AF-2245-A30F-FF73B1F90117}"/>
              </a:ext>
            </a:extLst>
          </p:cNvPr>
          <p:cNvPicPr>
            <a:picLocks noChangeAspect="1"/>
          </p:cNvPicPr>
          <p:nvPr/>
        </p:nvPicPr>
        <p:blipFill>
          <a:blip r:embed="rId4"/>
          <a:stretch>
            <a:fillRect/>
          </a:stretch>
        </p:blipFill>
        <p:spPr>
          <a:xfrm>
            <a:off x="104931" y="-1685261"/>
            <a:ext cx="5756272" cy="847210"/>
          </a:xfrm>
          <a:prstGeom prst="rect">
            <a:avLst/>
          </a:prstGeom>
        </p:spPr>
      </p:pic>
      <p:sp>
        <p:nvSpPr>
          <p:cNvPr id="11" name="Rectangle 9">
            <a:extLst>
              <a:ext uri="{FF2B5EF4-FFF2-40B4-BE49-F238E27FC236}">
                <a16:creationId xmlns:a16="http://schemas.microsoft.com/office/drawing/2014/main" id="{0A2EEF7F-6987-A747-919E-8D071FBF55A5}"/>
              </a:ext>
            </a:extLst>
          </p:cNvPr>
          <p:cNvSpPr>
            <a:spLocks noChangeArrowheads="1"/>
          </p:cNvSpPr>
          <p:nvPr/>
        </p:nvSpPr>
        <p:spPr bwMode="auto">
          <a:xfrm>
            <a:off x="11026492" y="6865496"/>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1"/>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1"/>
                </a:solidFill>
                <a:effectLst/>
                <a:latin typeface="Linux Libertine" charset="0"/>
                <a:ea typeface="Linux Libertine" charset="0"/>
                <a:cs typeface="Linux Libertine" charset="0"/>
              </a:rPr>
              <a:t> </a:t>
            </a:r>
            <a:r>
              <a:rPr lang="de-DE" sz="1050" dirty="0">
                <a:solidFill>
                  <a:schemeClr val="bg1"/>
                </a:solidFill>
              </a:rPr>
              <a:t>©</a:t>
            </a:r>
            <a:r>
              <a:rPr lang="en-US" altLang="x-none" sz="1050" dirty="0">
                <a:solidFill>
                  <a:schemeClr val="bg1"/>
                </a:solidFill>
                <a:latin typeface="Source Sans Pro" charset="0"/>
                <a:ea typeface="Source Sans Pro" charset="0"/>
                <a:cs typeface="Source Sans Pro" charset="0"/>
              </a:rPr>
              <a:t>2021 </a:t>
            </a:r>
            <a:endParaRPr kumimoji="0" lang="x-none" altLang="x-none" sz="1050" b="1" u="none" strike="noStrike" cap="none" normalizeH="0" baseline="0" dirty="0">
              <a:ln>
                <a:noFill/>
              </a:ln>
              <a:solidFill>
                <a:schemeClr val="bg1"/>
              </a:solidFill>
              <a:effectLst/>
              <a:latin typeface="Source Sans Pro Semibold" charset="0"/>
              <a:ea typeface="Source Sans Pro Semibold" charset="0"/>
              <a:cs typeface="Source Sans Pro Semibold" charset="0"/>
            </a:endParaRPr>
          </a:p>
        </p:txBody>
      </p:sp>
    </p:spTree>
    <p:extLst>
      <p:ext uri="{BB962C8B-B14F-4D97-AF65-F5344CB8AC3E}">
        <p14:creationId xmlns:p14="http://schemas.microsoft.com/office/powerpoint/2010/main" val="3211158577"/>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4073922" y="3464064"/>
            <a:ext cx="4805918" cy="2677656"/>
          </a:xfrm>
          <a:prstGeom prst="rect">
            <a:avLst/>
          </a:prstGeom>
          <a:noFill/>
        </p:spPr>
        <p:txBody>
          <a:bodyPr wrap="square" rtlCol="0">
            <a:spAutoFit/>
          </a:bodyPr>
          <a:lstStyle/>
          <a:p>
            <a:pPr eaLnBrk="0" fontAlgn="base" hangingPunct="0">
              <a:lnSpc>
                <a:spcPct val="100000"/>
              </a:lnSpc>
              <a:spcAft>
                <a:spcPct val="0"/>
              </a:spcAft>
            </a:pPr>
            <a:r>
              <a:rPr lang="en-US" altLang="x-none" sz="1600" b="1" dirty="0">
                <a:latin typeface="Source Sans Pro" charset="0"/>
                <a:ea typeface="Source Sans Pro" charset="0"/>
                <a:cs typeface="Source Sans Pro" charset="0"/>
              </a:rPr>
              <a:t>Lecture 4: Sail ships and port cities</a:t>
            </a:r>
          </a:p>
          <a:p>
            <a:pPr eaLnBrk="0" fontAlgn="base" hangingPunct="0">
              <a:lnSpc>
                <a:spcPct val="100000"/>
              </a:lnSpc>
              <a:spcAft>
                <a:spcPct val="0"/>
              </a:spcAft>
            </a:pPr>
            <a:endParaRPr lang="en-US" sz="2000" b="1" dirty="0">
              <a:latin typeface="Source Sans Pro" charset="0"/>
              <a:ea typeface="Source Sans Pro" charset="0"/>
              <a:cs typeface="Source Sans Pro" charset="0"/>
            </a:endParaRPr>
          </a:p>
          <a:p>
            <a:pPr eaLnBrk="0" fontAlgn="base" hangingPunct="0">
              <a:lnSpc>
                <a:spcPct val="100000"/>
              </a:lnSpc>
              <a:spcAft>
                <a:spcPct val="0"/>
              </a:spcAft>
            </a:pPr>
            <a:endParaRPr lang="en-US" sz="2000" b="1" dirty="0">
              <a:latin typeface="Source Sans Pro" charset="0"/>
              <a:ea typeface="Source Sans Pro" charset="0"/>
              <a:cs typeface="Source Sans Pro" charset="0"/>
            </a:endParaRPr>
          </a:p>
          <a:p>
            <a:pPr eaLnBrk="0" fontAlgn="base" hangingPunct="0">
              <a:lnSpc>
                <a:spcPct val="100000"/>
              </a:lnSpc>
              <a:spcAft>
                <a:spcPct val="0"/>
              </a:spcAft>
            </a:pPr>
            <a:r>
              <a:rPr lang="en-US" sz="1600" dirty="0">
                <a:latin typeface="Source Sans Pro" charset="0"/>
                <a:ea typeface="Source Sans Pro" charset="0"/>
                <a:cs typeface="Source Sans Pro" charset="0"/>
              </a:rPr>
              <a:t>Part One: Europe</a:t>
            </a:r>
          </a:p>
          <a:p>
            <a:pPr eaLnBrk="0" fontAlgn="base" hangingPunct="0">
              <a:lnSpc>
                <a:spcPct val="100000"/>
              </a:lnSpc>
              <a:spcAft>
                <a:spcPct val="0"/>
              </a:spcAft>
            </a:pPr>
            <a:endParaRPr lang="en-US" sz="1600" dirty="0">
              <a:latin typeface="Source Sans Pro" charset="0"/>
              <a:ea typeface="Source Sans Pro" charset="0"/>
              <a:cs typeface="Source Sans Pro" charset="0"/>
            </a:endParaRPr>
          </a:p>
          <a:p>
            <a:pPr eaLnBrk="0" fontAlgn="base" hangingPunct="0">
              <a:lnSpc>
                <a:spcPct val="100000"/>
              </a:lnSpc>
              <a:spcAft>
                <a:spcPct val="0"/>
              </a:spcAft>
            </a:pPr>
            <a:r>
              <a:rPr lang="en-US" sz="1600" dirty="0">
                <a:latin typeface="Source Sans Pro" charset="0"/>
                <a:ea typeface="Source Sans Pro" charset="0"/>
                <a:cs typeface="Source Sans Pro" charset="0"/>
              </a:rPr>
              <a:t>Part Two: Caribbean</a:t>
            </a:r>
          </a:p>
          <a:p>
            <a:pPr eaLnBrk="0" fontAlgn="base" hangingPunct="0">
              <a:lnSpc>
                <a:spcPct val="100000"/>
              </a:lnSpc>
              <a:spcAft>
                <a:spcPct val="0"/>
              </a:spcAft>
            </a:pPr>
            <a:endParaRPr lang="en-US" sz="1600" dirty="0">
              <a:latin typeface="Source Sans Pro" charset="0"/>
              <a:ea typeface="Source Sans Pro" charset="0"/>
              <a:cs typeface="Source Sans Pro" charset="0"/>
            </a:endParaRPr>
          </a:p>
          <a:p>
            <a:pPr eaLnBrk="0" fontAlgn="base" hangingPunct="0">
              <a:lnSpc>
                <a:spcPct val="100000"/>
              </a:lnSpc>
              <a:spcAft>
                <a:spcPct val="0"/>
              </a:spcAft>
            </a:pPr>
            <a:r>
              <a:rPr lang="en-US" sz="1600" dirty="0">
                <a:latin typeface="Source Sans Pro" charset="0"/>
                <a:ea typeface="Source Sans Pro" charset="0"/>
                <a:cs typeface="Source Sans Pro" charset="0"/>
              </a:rPr>
              <a:t>Part Three: North America</a:t>
            </a:r>
          </a:p>
          <a:p>
            <a:pPr eaLnBrk="0" fontAlgn="base" hangingPunct="0">
              <a:lnSpc>
                <a:spcPct val="100000"/>
              </a:lnSpc>
              <a:spcAft>
                <a:spcPct val="0"/>
              </a:spcAft>
            </a:pPr>
            <a:endParaRPr lang="en-US" sz="1600" dirty="0">
              <a:latin typeface="Source Sans Pro" charset="0"/>
              <a:ea typeface="Source Sans Pro" charset="0"/>
              <a:cs typeface="Source Sans Pro" charset="0"/>
            </a:endParaRPr>
          </a:p>
          <a:p>
            <a:pPr eaLnBrk="0" fontAlgn="base" hangingPunct="0">
              <a:lnSpc>
                <a:spcPct val="100000"/>
              </a:lnSpc>
              <a:spcAft>
                <a:spcPct val="0"/>
              </a:spcAft>
            </a:pPr>
            <a:r>
              <a:rPr lang="en-US" sz="1600" dirty="0">
                <a:latin typeface="Source Sans Pro" charset="0"/>
                <a:ea typeface="Source Sans Pro" charset="0"/>
                <a:cs typeface="Source Sans Pro" charset="0"/>
              </a:rPr>
              <a:t>Part Four: Asia</a:t>
            </a:r>
            <a:endParaRPr lang="en-US" sz="1600" b="1" dirty="0">
              <a:latin typeface="Source Sans Pro" charset="0"/>
              <a:ea typeface="Source Sans Pro" charset="0"/>
              <a:cs typeface="Source Sans Pro" charset="0"/>
            </a:endParaRPr>
          </a:p>
        </p:txBody>
      </p:sp>
      <p:sp>
        <p:nvSpPr>
          <p:cNvPr id="17" name="TextBox 16"/>
          <p:cNvSpPr txBox="1"/>
          <p:nvPr/>
        </p:nvSpPr>
        <p:spPr>
          <a:xfrm>
            <a:off x="4047796" y="1306887"/>
            <a:ext cx="8447552" cy="2000548"/>
          </a:xfrm>
          <a:prstGeom prst="rect">
            <a:avLst/>
          </a:prstGeom>
          <a:noFill/>
        </p:spPr>
        <p:txBody>
          <a:bodyPr wrap="square" rtlCol="0">
            <a:spAutoFit/>
          </a:bodyPr>
          <a:lstStyle/>
          <a:p>
            <a:pPr eaLnBrk="0" fontAlgn="base" hangingPunct="0">
              <a:spcAft>
                <a:spcPct val="0"/>
              </a:spcAft>
            </a:pPr>
            <a:r>
              <a:rPr lang="en-US" altLang="x-none" sz="3600" b="1" i="1" dirty="0">
                <a:latin typeface="Source Sans Pro" charset="0"/>
                <a:ea typeface="Source Sans Pro" charset="0"/>
                <a:cs typeface="Source Sans Pro" charset="0"/>
              </a:rPr>
              <a:t>Port Cities </a:t>
            </a:r>
          </a:p>
          <a:p>
            <a:pPr eaLnBrk="0" fontAlgn="base" hangingPunct="0">
              <a:spcAft>
                <a:spcPct val="0"/>
              </a:spcAft>
            </a:pPr>
            <a:r>
              <a:rPr lang="en-US" altLang="x-none" sz="3600" b="1" i="1" dirty="0">
                <a:latin typeface="Source Sans Pro" charset="0"/>
                <a:ea typeface="Source Sans Pro" charset="0"/>
                <a:cs typeface="Source Sans Pro" charset="0"/>
              </a:rPr>
              <a:t>between global networks </a:t>
            </a:r>
          </a:p>
          <a:p>
            <a:pPr eaLnBrk="0" fontAlgn="base" hangingPunct="0">
              <a:spcAft>
                <a:spcPct val="0"/>
              </a:spcAft>
            </a:pPr>
            <a:r>
              <a:rPr lang="en-US" altLang="x-none" sz="3600" b="1" i="1" dirty="0">
                <a:latin typeface="Source Sans Pro" charset="0"/>
                <a:ea typeface="Source Sans Pro" charset="0"/>
                <a:cs typeface="Source Sans Pro" charset="0"/>
              </a:rPr>
              <a:t>and local transformations</a:t>
            </a:r>
          </a:p>
          <a:p>
            <a:pPr eaLnBrk="0" fontAlgn="base" hangingPunct="0">
              <a:spcAft>
                <a:spcPct val="0"/>
              </a:spcAft>
            </a:pPr>
            <a:r>
              <a:rPr lang="en-US" altLang="x-none" sz="1600" dirty="0">
                <a:solidFill>
                  <a:schemeClr val="bg2">
                    <a:lumMod val="50000"/>
                  </a:schemeClr>
                </a:solidFill>
                <a:latin typeface="Source Sans Pro" charset="0"/>
                <a:ea typeface="Source Sans Pro" charset="0"/>
                <a:cs typeface="Source Sans Pro" charset="0"/>
              </a:rPr>
              <a:t>Carola Hein, Tino Mager</a:t>
            </a:r>
            <a:endParaRPr lang="en-US" altLang="x-none" sz="2000" dirty="0">
              <a:solidFill>
                <a:schemeClr val="bg2">
                  <a:lumMod val="50000"/>
                </a:schemeClr>
              </a:solidFill>
              <a:latin typeface="Source Sans Pro" charset="0"/>
              <a:ea typeface="Source Sans Pro" charset="0"/>
              <a:cs typeface="Source Sans Pro" charset="0"/>
            </a:endParaRPr>
          </a:p>
        </p:txBody>
      </p:sp>
      <p:sp>
        <p:nvSpPr>
          <p:cNvPr id="18"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pic>
        <p:nvPicPr>
          <p:cNvPr id="9" name="Picture 8">
            <a:extLst>
              <a:ext uri="{FF2B5EF4-FFF2-40B4-BE49-F238E27FC236}">
                <a16:creationId xmlns:a16="http://schemas.microsoft.com/office/drawing/2014/main" id="{CDCC4BFC-7DEF-8E4C-A5FF-B2465D1BF1E5}"/>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9874" y="0"/>
            <a:ext cx="3744000" cy="972000"/>
          </a:xfrm>
          <a:prstGeom prst="rect">
            <a:avLst/>
          </a:prstGeom>
        </p:spPr>
      </p:pic>
    </p:spTree>
    <p:extLst>
      <p:ext uri="{BB962C8B-B14F-4D97-AF65-F5344CB8AC3E}">
        <p14:creationId xmlns:p14="http://schemas.microsoft.com/office/powerpoint/2010/main" val="4213563179"/>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4035030" y="6581001"/>
            <a:ext cx="3124573" cy="276999"/>
          </a:xfrm>
          <a:prstGeom prst="rect">
            <a:avLst/>
          </a:prstGeom>
          <a:noFill/>
        </p:spPr>
        <p:txBody>
          <a:bodyPr wrap="none" rtlCol="0">
            <a:spAutoFit/>
          </a:bodyPr>
          <a:lstStyle/>
          <a:p>
            <a:pPr eaLnBrk="0" fontAlgn="base" hangingPunct="0">
              <a:spcBef>
                <a:spcPct val="0"/>
              </a:spcBef>
              <a:spcAft>
                <a:spcPct val="0"/>
              </a:spcAft>
            </a:pPr>
            <a:r>
              <a:rPr lang="en-US" altLang="x-none" sz="1200" dirty="0">
                <a:solidFill>
                  <a:schemeClr val="bg2">
                    <a:lumMod val="50000"/>
                  </a:schemeClr>
                </a:solidFill>
                <a:latin typeface="Source Sans Pro" charset="0"/>
                <a:ea typeface="Source Sans Pro" charset="0"/>
                <a:cs typeface="Source Sans Pro" charset="0"/>
              </a:rPr>
              <a:t>Diagram of a warship (1728) Public domain</a:t>
            </a:r>
            <a:endParaRPr lang="x-none" altLang="x-none" sz="1200" dirty="0">
              <a:solidFill>
                <a:schemeClr val="bg2">
                  <a:lumMod val="50000"/>
                </a:schemeClr>
              </a:solidFill>
              <a:latin typeface="Source Sans Pro" charset="0"/>
              <a:ea typeface="Source Sans Pro" charset="0"/>
              <a:cs typeface="Source Sans Pro" charset="0"/>
            </a:endParaRP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Europe</a:t>
            </a:r>
            <a:endParaRPr lang="en-US" altLang="x-none" sz="1600" dirty="0">
              <a:solidFill>
                <a:schemeClr val="bg1"/>
              </a:solidFill>
              <a:latin typeface="Source Sans Pro" charset="0"/>
              <a:ea typeface="Source Sans Pro" charset="0"/>
              <a:cs typeface="Source Sans Pro" charset="0"/>
            </a:endParaRPr>
          </a:p>
        </p:txBody>
      </p:sp>
      <p:pic>
        <p:nvPicPr>
          <p:cNvPr id="5" name="Picture 4">
            <a:extLst>
              <a:ext uri="{FF2B5EF4-FFF2-40B4-BE49-F238E27FC236}">
                <a16:creationId xmlns:a16="http://schemas.microsoft.com/office/drawing/2014/main" id="{EA953C16-76F1-C844-912E-FF95F934483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35030" y="246965"/>
            <a:ext cx="6814202" cy="6345726"/>
          </a:xfrm>
          <a:prstGeom prst="rect">
            <a:avLst/>
          </a:prstGeom>
        </p:spPr>
      </p:pic>
    </p:spTree>
    <p:extLst>
      <p:ext uri="{BB962C8B-B14F-4D97-AF65-F5344CB8AC3E}">
        <p14:creationId xmlns:p14="http://schemas.microsoft.com/office/powerpoint/2010/main" val="3385084609"/>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10AAA57-A30A-6346-AC1B-7A6668CBC19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565278"/>
            <a:ext cx="12192000" cy="5727444"/>
          </a:xfrm>
          <a:prstGeom prst="rect">
            <a:avLst/>
          </a:prstGeom>
        </p:spPr>
      </p:pic>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0" y="6292722"/>
            <a:ext cx="3054041" cy="276999"/>
          </a:xfrm>
          <a:prstGeom prst="rect">
            <a:avLst/>
          </a:prstGeom>
          <a:noFill/>
        </p:spPr>
        <p:txBody>
          <a:bodyPr wrap="none" rtlCol="0">
            <a:spAutoFit/>
          </a:bodyPr>
          <a:lstStyle/>
          <a:p>
            <a:pPr eaLnBrk="0" fontAlgn="base" hangingPunct="0">
              <a:spcBef>
                <a:spcPct val="0"/>
              </a:spcBef>
              <a:spcAft>
                <a:spcPct val="0"/>
              </a:spcAft>
            </a:pPr>
            <a:r>
              <a:rPr lang="en-US" altLang="x-none" sz="1200" dirty="0" err="1">
                <a:solidFill>
                  <a:schemeClr val="bg2">
                    <a:lumMod val="50000"/>
                  </a:schemeClr>
                </a:solidFill>
                <a:latin typeface="Source Sans Pro" charset="0"/>
                <a:ea typeface="Source Sans Pro" charset="0"/>
                <a:cs typeface="Source Sans Pro" charset="0"/>
              </a:rPr>
              <a:t>Cantino</a:t>
            </a:r>
            <a:r>
              <a:rPr lang="en-US" altLang="x-none" sz="1200" dirty="0">
                <a:solidFill>
                  <a:schemeClr val="bg2">
                    <a:lumMod val="50000"/>
                  </a:schemeClr>
                </a:solidFill>
                <a:latin typeface="Source Sans Pro" charset="0"/>
                <a:ea typeface="Source Sans Pro" charset="0"/>
                <a:cs typeface="Source Sans Pro" charset="0"/>
              </a:rPr>
              <a:t> Planisphere (1502) Public domain</a:t>
            </a:r>
            <a:endParaRPr lang="x-none" altLang="x-none" sz="1200" dirty="0">
              <a:solidFill>
                <a:schemeClr val="bg2">
                  <a:lumMod val="50000"/>
                </a:schemeClr>
              </a:solidFill>
              <a:latin typeface="Source Sans Pro" charset="0"/>
              <a:ea typeface="Source Sans Pro" charset="0"/>
              <a:cs typeface="Source Sans Pro" charset="0"/>
            </a:endParaRP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Europe</a:t>
            </a:r>
            <a:endParaRPr lang="en-US" altLang="x-none" sz="1600" dirty="0">
              <a:solidFill>
                <a:schemeClr val="bg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4156168931"/>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2B45356-5BC5-B247-A319-1F8B8ED0A9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24597" y="3518140"/>
            <a:ext cx="13057391" cy="7259408"/>
          </a:xfrm>
          <a:prstGeom prst="rect">
            <a:avLst/>
          </a:prstGeom>
        </p:spPr>
      </p:pic>
      <p:sp>
        <p:nvSpPr>
          <p:cNvPr id="9" name="Rectangle 8">
            <a:extLst>
              <a:ext uri="{FF2B5EF4-FFF2-40B4-BE49-F238E27FC236}">
                <a16:creationId xmlns:a16="http://schemas.microsoft.com/office/drawing/2014/main" id="{E74353B6-7DA2-4943-A51C-89DC43D27A07}"/>
              </a:ext>
            </a:extLst>
          </p:cNvPr>
          <p:cNvSpPr/>
          <p:nvPr/>
        </p:nvSpPr>
        <p:spPr>
          <a:xfrm>
            <a:off x="-167640" y="-18113"/>
            <a:ext cx="12715240" cy="4124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61C9D6D-C1F2-814F-B0C6-C7A309D689BB}"/>
              </a:ext>
            </a:extLst>
          </p:cNvPr>
          <p:cNvSpPr/>
          <p:nvPr/>
        </p:nvSpPr>
        <p:spPr>
          <a:xfrm>
            <a:off x="3815760" y="3388534"/>
            <a:ext cx="12715240" cy="3997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4C46BC8-277A-9D40-921C-C20D7909D8AB}"/>
              </a:ext>
            </a:extLst>
          </p:cNvPr>
          <p:cNvSpPr/>
          <p:nvPr/>
        </p:nvSpPr>
        <p:spPr>
          <a:xfrm>
            <a:off x="-91440" y="1244769"/>
            <a:ext cx="386910" cy="5613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8ED3F26-C07E-6442-A83A-170EBAE85B9F}"/>
              </a:ext>
            </a:extLst>
          </p:cNvPr>
          <p:cNvSpPr/>
          <p:nvPr/>
        </p:nvSpPr>
        <p:spPr>
          <a:xfrm rot="5400000">
            <a:off x="1788655" y="4875037"/>
            <a:ext cx="237485" cy="3814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BE7112B7-64D2-744F-BABD-87E48B191D7C}"/>
              </a:ext>
            </a:extLst>
          </p:cNvPr>
          <p:cNvSpPr/>
          <p:nvPr/>
        </p:nvSpPr>
        <p:spPr>
          <a:xfrm>
            <a:off x="1973580" y="5382260"/>
            <a:ext cx="78740" cy="7874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0F47F069-80BF-794D-A523-0C88679DBD7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5029" y="246965"/>
            <a:ext cx="8059838" cy="6305586"/>
          </a:xfrm>
          <a:prstGeom prst="rect">
            <a:avLst/>
          </a:prstGeom>
        </p:spPr>
      </p:pic>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4035029" y="6552551"/>
            <a:ext cx="3171061" cy="276999"/>
          </a:xfrm>
          <a:prstGeom prst="rect">
            <a:avLst/>
          </a:prstGeom>
          <a:noFill/>
        </p:spPr>
        <p:txBody>
          <a:bodyPr wrap="none" rtlCol="0">
            <a:spAutoFit/>
          </a:bodyPr>
          <a:lstStyle/>
          <a:p>
            <a:pPr eaLnBrk="0" fontAlgn="base" hangingPunct="0">
              <a:spcBef>
                <a:spcPct val="0"/>
              </a:spcBef>
              <a:spcAft>
                <a:spcPct val="0"/>
              </a:spcAft>
            </a:pPr>
            <a:r>
              <a:rPr lang="en-US" altLang="x-none" sz="1200" dirty="0">
                <a:solidFill>
                  <a:schemeClr val="bg2">
                    <a:lumMod val="50000"/>
                  </a:schemeClr>
                </a:solidFill>
                <a:latin typeface="Source Sans Pro" charset="0"/>
                <a:ea typeface="Source Sans Pro" charset="0"/>
                <a:cs typeface="Source Sans Pro" charset="0"/>
              </a:rPr>
              <a:t>Duarte </a:t>
            </a:r>
            <a:r>
              <a:rPr lang="en-US" altLang="x-none" sz="1200" dirty="0" err="1">
                <a:solidFill>
                  <a:schemeClr val="bg2">
                    <a:lumMod val="50000"/>
                  </a:schemeClr>
                </a:solidFill>
                <a:latin typeface="Source Sans Pro" charset="0"/>
                <a:ea typeface="Source Sans Pro" charset="0"/>
                <a:cs typeface="Source Sans Pro" charset="0"/>
              </a:rPr>
              <a:t>Galvão</a:t>
            </a:r>
            <a:r>
              <a:rPr lang="en-US" altLang="x-none" sz="1200" dirty="0">
                <a:solidFill>
                  <a:schemeClr val="bg2">
                    <a:lumMod val="50000"/>
                  </a:schemeClr>
                </a:solidFill>
                <a:latin typeface="Source Sans Pro" charset="0"/>
                <a:ea typeface="Source Sans Pro" charset="0"/>
                <a:cs typeface="Source Sans Pro" charset="0"/>
              </a:rPr>
              <a:t>: Lisbon (ca. 1500) Public domain</a:t>
            </a:r>
            <a:endParaRPr lang="x-none" altLang="x-none" sz="1200" dirty="0">
              <a:solidFill>
                <a:schemeClr val="bg2">
                  <a:lumMod val="50000"/>
                </a:schemeClr>
              </a:solidFill>
              <a:latin typeface="Source Sans Pro" charset="0"/>
              <a:ea typeface="Source Sans Pro" charset="0"/>
              <a:cs typeface="Source Sans Pro" charset="0"/>
            </a:endParaRP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Europe</a:t>
            </a:r>
            <a:endParaRPr lang="en-US" altLang="x-none" sz="1600" dirty="0">
              <a:solidFill>
                <a:schemeClr val="bg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403677377"/>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FD9C355-E9EA-9E4A-A475-D8ECF023331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24597" y="3518140"/>
            <a:ext cx="13057391" cy="7259408"/>
          </a:xfrm>
          <a:prstGeom prst="rect">
            <a:avLst/>
          </a:prstGeom>
        </p:spPr>
      </p:pic>
      <p:sp>
        <p:nvSpPr>
          <p:cNvPr id="9" name="Rectangle 8">
            <a:extLst>
              <a:ext uri="{FF2B5EF4-FFF2-40B4-BE49-F238E27FC236}">
                <a16:creationId xmlns:a16="http://schemas.microsoft.com/office/drawing/2014/main" id="{CB993CB7-A6F2-C142-B891-6AEDB4E6E459}"/>
              </a:ext>
            </a:extLst>
          </p:cNvPr>
          <p:cNvSpPr/>
          <p:nvPr/>
        </p:nvSpPr>
        <p:spPr>
          <a:xfrm>
            <a:off x="-167640" y="-18113"/>
            <a:ext cx="12715240" cy="4124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272174-E0FF-1942-8310-BB70D110BF27}"/>
              </a:ext>
            </a:extLst>
          </p:cNvPr>
          <p:cNvSpPr/>
          <p:nvPr/>
        </p:nvSpPr>
        <p:spPr>
          <a:xfrm>
            <a:off x="3815760" y="3388534"/>
            <a:ext cx="12715240" cy="3997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C53E11B-CA39-7748-A77C-7A9739394C3A}"/>
              </a:ext>
            </a:extLst>
          </p:cNvPr>
          <p:cNvSpPr/>
          <p:nvPr/>
        </p:nvSpPr>
        <p:spPr>
          <a:xfrm>
            <a:off x="-91440" y="1244769"/>
            <a:ext cx="386910" cy="5613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BC0AF12-A7DC-F745-B014-59BE0A707952}"/>
              </a:ext>
            </a:extLst>
          </p:cNvPr>
          <p:cNvSpPr/>
          <p:nvPr/>
        </p:nvSpPr>
        <p:spPr>
          <a:xfrm rot="5400000">
            <a:off x="1788655" y="4875037"/>
            <a:ext cx="237485" cy="3814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3CC717BB-74F2-0B4A-9B98-2F4EC3A3D634}"/>
              </a:ext>
            </a:extLst>
          </p:cNvPr>
          <p:cNvSpPr/>
          <p:nvPr/>
        </p:nvSpPr>
        <p:spPr>
          <a:xfrm>
            <a:off x="1973580" y="5382260"/>
            <a:ext cx="78740" cy="7874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4035029" y="6552551"/>
            <a:ext cx="2433680" cy="276999"/>
          </a:xfrm>
          <a:prstGeom prst="rect">
            <a:avLst/>
          </a:prstGeom>
          <a:noFill/>
        </p:spPr>
        <p:txBody>
          <a:bodyPr wrap="none" rtlCol="0">
            <a:spAutoFit/>
          </a:bodyPr>
          <a:lstStyle/>
          <a:p>
            <a:pPr eaLnBrk="0" fontAlgn="base" hangingPunct="0">
              <a:spcBef>
                <a:spcPct val="0"/>
              </a:spcBef>
              <a:spcAft>
                <a:spcPct val="0"/>
              </a:spcAft>
            </a:pPr>
            <a:r>
              <a:rPr lang="en-US" altLang="x-none" sz="1200" dirty="0">
                <a:solidFill>
                  <a:schemeClr val="bg2">
                    <a:lumMod val="50000"/>
                  </a:schemeClr>
                </a:solidFill>
                <a:latin typeface="Source Sans Pro" charset="0"/>
                <a:ea typeface="Source Sans Pro" charset="0"/>
                <a:cs typeface="Source Sans Pro" charset="0"/>
              </a:rPr>
              <a:t>Torre de </a:t>
            </a:r>
            <a:r>
              <a:rPr lang="en-US" altLang="x-none" sz="1200" dirty="0" err="1">
                <a:solidFill>
                  <a:schemeClr val="bg2">
                    <a:lumMod val="50000"/>
                  </a:schemeClr>
                </a:solidFill>
                <a:latin typeface="Source Sans Pro" charset="0"/>
                <a:ea typeface="Source Sans Pro" charset="0"/>
                <a:cs typeface="Source Sans Pro" charset="0"/>
              </a:rPr>
              <a:t>Belém</a:t>
            </a:r>
            <a:r>
              <a:rPr lang="en-US" altLang="x-none" sz="1200" dirty="0">
                <a:solidFill>
                  <a:schemeClr val="bg2">
                    <a:lumMod val="50000"/>
                  </a:schemeClr>
                </a:solidFill>
                <a:latin typeface="Source Sans Pro" charset="0"/>
                <a:ea typeface="Source Sans Pro" charset="0"/>
                <a:cs typeface="Source Sans Pro" charset="0"/>
              </a:rPr>
              <a:t> (1521) CC BY-SA 3.0</a:t>
            </a:r>
            <a:endParaRPr lang="x-none" altLang="x-none" sz="1200" dirty="0">
              <a:solidFill>
                <a:schemeClr val="bg2">
                  <a:lumMod val="50000"/>
                </a:schemeClr>
              </a:solidFill>
              <a:latin typeface="Source Sans Pro" charset="0"/>
              <a:ea typeface="Source Sans Pro" charset="0"/>
              <a:cs typeface="Source Sans Pro" charset="0"/>
            </a:endParaRP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Europe</a:t>
            </a:r>
            <a:endParaRPr lang="en-US" altLang="x-none" sz="1600" dirty="0">
              <a:solidFill>
                <a:schemeClr val="bg1"/>
              </a:solidFill>
              <a:latin typeface="Source Sans Pro" charset="0"/>
              <a:ea typeface="Source Sans Pro" charset="0"/>
              <a:cs typeface="Source Sans Pro" charset="0"/>
            </a:endParaRPr>
          </a:p>
        </p:txBody>
      </p:sp>
      <p:pic>
        <p:nvPicPr>
          <p:cNvPr id="3" name="Picture 2">
            <a:extLst>
              <a:ext uri="{FF2B5EF4-FFF2-40B4-BE49-F238E27FC236}">
                <a16:creationId xmlns:a16="http://schemas.microsoft.com/office/drawing/2014/main" id="{E35617CF-026A-EA44-A075-06AE2D9C4E1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5029" y="246965"/>
            <a:ext cx="6608475" cy="6305586"/>
          </a:xfrm>
          <a:prstGeom prst="rect">
            <a:avLst/>
          </a:prstGeom>
        </p:spPr>
      </p:pic>
    </p:spTree>
    <p:extLst>
      <p:ext uri="{BB962C8B-B14F-4D97-AF65-F5344CB8AC3E}">
        <p14:creationId xmlns:p14="http://schemas.microsoft.com/office/powerpoint/2010/main" val="1195622633"/>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243A221-9C59-6941-8EE3-1DDEC56C2912}"/>
              </a:ext>
            </a:extLst>
          </p:cNvPr>
          <p:cNvPicPr>
            <a:picLocks noChangeAspect="1"/>
          </p:cNvPicPr>
          <p:nvPr/>
        </p:nvPicPr>
        <p:blipFill>
          <a:blip r:embed="rId3"/>
          <a:stretch>
            <a:fillRect/>
          </a:stretch>
        </p:blipFill>
        <p:spPr>
          <a:xfrm>
            <a:off x="-111260" y="-2046557"/>
            <a:ext cx="12326410" cy="8379189"/>
          </a:xfrm>
          <a:prstGeom prst="rect">
            <a:avLst/>
          </a:prstGeom>
        </p:spPr>
      </p:pic>
      <p:sp>
        <p:nvSpPr>
          <p:cNvPr id="5" name="Rectangle 4">
            <a:extLst>
              <a:ext uri="{FF2B5EF4-FFF2-40B4-BE49-F238E27FC236}">
                <a16:creationId xmlns:a16="http://schemas.microsoft.com/office/drawing/2014/main" id="{0B260FE7-4482-3A48-B7EE-30FB2F70F040}"/>
              </a:ext>
            </a:extLst>
          </p:cNvPr>
          <p:cNvSpPr/>
          <p:nvPr/>
        </p:nvSpPr>
        <p:spPr>
          <a:xfrm>
            <a:off x="-1354238" y="-856527"/>
            <a:ext cx="13797023" cy="15113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0" y="6348019"/>
            <a:ext cx="2738250" cy="276999"/>
          </a:xfrm>
          <a:prstGeom prst="rect">
            <a:avLst/>
          </a:prstGeom>
          <a:noFill/>
        </p:spPr>
        <p:txBody>
          <a:bodyPr wrap="none" rtlCol="0">
            <a:spAutoFit/>
          </a:bodyPr>
          <a:lstStyle/>
          <a:p>
            <a:pPr eaLnBrk="0" fontAlgn="base" hangingPunct="0">
              <a:spcBef>
                <a:spcPct val="0"/>
              </a:spcBef>
              <a:spcAft>
                <a:spcPct val="0"/>
              </a:spcAft>
            </a:pPr>
            <a:r>
              <a:rPr lang="en-US" altLang="x-none" sz="1200" dirty="0">
                <a:solidFill>
                  <a:schemeClr val="bg2">
                    <a:lumMod val="50000"/>
                  </a:schemeClr>
                </a:solidFill>
                <a:latin typeface="Source Sans Pro" charset="0"/>
                <a:ea typeface="Source Sans Pro" charset="0"/>
                <a:cs typeface="Source Sans Pro" charset="0"/>
              </a:rPr>
              <a:t>Lisbon and Sevilla (1600) Public domain</a:t>
            </a:r>
            <a:endParaRPr lang="x-none" altLang="x-none" sz="1200" dirty="0">
              <a:solidFill>
                <a:schemeClr val="bg2">
                  <a:lumMod val="50000"/>
                </a:schemeClr>
              </a:solidFill>
              <a:latin typeface="Source Sans Pro" charset="0"/>
              <a:ea typeface="Source Sans Pro" charset="0"/>
              <a:cs typeface="Source Sans Pro" charset="0"/>
            </a:endParaRP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Europe</a:t>
            </a:r>
            <a:endParaRPr lang="en-US" altLang="x-none" sz="1600" dirty="0">
              <a:solidFill>
                <a:schemeClr val="bg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1858594906"/>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4245D20-032D-4440-B5A4-9BD473F022B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95985"/>
            <a:ext cx="12192000" cy="6066029"/>
          </a:xfrm>
          <a:prstGeom prst="rect">
            <a:avLst/>
          </a:prstGeom>
        </p:spPr>
      </p:pic>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r>
              <a:rPr lang="en-US" altLang="x-none" sz="1600" b="1" dirty="0">
                <a:solidFill>
                  <a:schemeClr val="bg2">
                    <a:lumMod val="75000"/>
                  </a:schemeClr>
                </a:solidFill>
                <a:latin typeface="Source Sans Pro" charset="0"/>
                <a:ea typeface="Source Sans Pro" charset="0"/>
                <a:cs typeface="Source Sans Pro" charset="0"/>
              </a:rPr>
              <a:t>x</a:t>
            </a:r>
          </a:p>
        </p:txBody>
      </p:sp>
      <p:sp>
        <p:nvSpPr>
          <p:cNvPr id="10" name="TextBox 9"/>
          <p:cNvSpPr txBox="1"/>
          <p:nvPr/>
        </p:nvSpPr>
        <p:spPr>
          <a:xfrm>
            <a:off x="0" y="6462014"/>
            <a:ext cx="4405373" cy="276999"/>
          </a:xfrm>
          <a:prstGeom prst="rect">
            <a:avLst/>
          </a:prstGeom>
          <a:noFill/>
        </p:spPr>
        <p:txBody>
          <a:bodyPr wrap="none" rtlCol="0">
            <a:spAutoFit/>
          </a:bodyPr>
          <a:lstStyle/>
          <a:p>
            <a:pPr lvl="0" eaLnBrk="0" fontAlgn="base" hangingPunct="0">
              <a:spcBef>
                <a:spcPct val="0"/>
              </a:spcBef>
              <a:spcAft>
                <a:spcPct val="0"/>
              </a:spcAft>
            </a:pPr>
            <a:r>
              <a:rPr lang="en-US" altLang="x-none" sz="1200" dirty="0">
                <a:solidFill>
                  <a:schemeClr val="bg2">
                    <a:lumMod val="50000"/>
                  </a:schemeClr>
                </a:solidFill>
                <a:latin typeface="Source Sans Pro" charset="0"/>
                <a:ea typeface="Source Sans Pro" charset="0"/>
                <a:cs typeface="Source Sans Pro" charset="0"/>
              </a:rPr>
              <a:t>Alonso Sánchez </a:t>
            </a:r>
            <a:r>
              <a:rPr lang="en-US" altLang="x-none" sz="1200" dirty="0" err="1">
                <a:solidFill>
                  <a:schemeClr val="bg2">
                    <a:lumMod val="50000"/>
                  </a:schemeClr>
                </a:solidFill>
                <a:latin typeface="Source Sans Pro" charset="0"/>
                <a:ea typeface="Source Sans Pro" charset="0"/>
                <a:cs typeface="Source Sans Pro" charset="0"/>
              </a:rPr>
              <a:t>Coello</a:t>
            </a:r>
            <a:r>
              <a:rPr lang="en-US" altLang="x-none" sz="1200" dirty="0">
                <a:solidFill>
                  <a:schemeClr val="bg2">
                    <a:lumMod val="50000"/>
                  </a:schemeClr>
                </a:solidFill>
                <a:latin typeface="Source Sans Pro" charset="0"/>
                <a:ea typeface="Source Sans Pro" charset="0"/>
                <a:cs typeface="Source Sans Pro" charset="0"/>
              </a:rPr>
              <a:t>: Vista de Sevilla (late 16</a:t>
            </a:r>
            <a:r>
              <a:rPr lang="en-US" altLang="x-none" sz="1200" baseline="30000" dirty="0">
                <a:solidFill>
                  <a:schemeClr val="bg2">
                    <a:lumMod val="50000"/>
                  </a:schemeClr>
                </a:solidFill>
                <a:latin typeface="Source Sans Pro" charset="0"/>
                <a:ea typeface="Source Sans Pro" charset="0"/>
                <a:cs typeface="Source Sans Pro" charset="0"/>
              </a:rPr>
              <a:t>th</a:t>
            </a:r>
            <a:r>
              <a:rPr lang="en-US" altLang="x-none" sz="1200" dirty="0">
                <a:solidFill>
                  <a:schemeClr val="bg2">
                    <a:lumMod val="50000"/>
                  </a:schemeClr>
                </a:solidFill>
                <a:latin typeface="Source Sans Pro" charset="0"/>
                <a:ea typeface="Source Sans Pro" charset="0"/>
                <a:cs typeface="Source Sans Pro" charset="0"/>
              </a:rPr>
              <a:t> C) Public domain</a:t>
            </a:r>
            <a:endParaRPr lang="x-none" altLang="x-none" sz="1200" dirty="0">
              <a:solidFill>
                <a:schemeClr val="bg2">
                  <a:lumMod val="50000"/>
                </a:schemeClr>
              </a:solidFill>
              <a:latin typeface="Source Sans Pro" charset="0"/>
              <a:ea typeface="Source Sans Pro" charset="0"/>
              <a:cs typeface="Source Sans Pro" charset="0"/>
            </a:endParaRP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Europe</a:t>
            </a:r>
            <a:endParaRPr lang="en-US" altLang="x-none" sz="1600" dirty="0">
              <a:solidFill>
                <a:schemeClr val="bg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1314520787"/>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6FBE3EB-F941-FC49-94DB-841277F1D31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34563" y="3518140"/>
            <a:ext cx="13057391" cy="7259408"/>
          </a:xfrm>
          <a:prstGeom prst="rect">
            <a:avLst/>
          </a:prstGeom>
        </p:spPr>
      </p:pic>
      <p:sp>
        <p:nvSpPr>
          <p:cNvPr id="9" name="Rectangle 8">
            <a:extLst>
              <a:ext uri="{FF2B5EF4-FFF2-40B4-BE49-F238E27FC236}">
                <a16:creationId xmlns:a16="http://schemas.microsoft.com/office/drawing/2014/main" id="{ED0ECDEB-3F31-6244-8AEF-C636ABC22795}"/>
              </a:ext>
            </a:extLst>
          </p:cNvPr>
          <p:cNvSpPr/>
          <p:nvPr/>
        </p:nvSpPr>
        <p:spPr>
          <a:xfrm>
            <a:off x="-167640" y="-18113"/>
            <a:ext cx="12715240" cy="4124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59CF7DC-DA73-B046-995D-D463E9DE126B}"/>
              </a:ext>
            </a:extLst>
          </p:cNvPr>
          <p:cNvSpPr/>
          <p:nvPr/>
        </p:nvSpPr>
        <p:spPr>
          <a:xfrm>
            <a:off x="3815760" y="3388534"/>
            <a:ext cx="12715240" cy="3997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BAF221E-F22F-494F-ABF1-17ECE889BE4C}"/>
              </a:ext>
            </a:extLst>
          </p:cNvPr>
          <p:cNvSpPr/>
          <p:nvPr/>
        </p:nvSpPr>
        <p:spPr>
          <a:xfrm>
            <a:off x="-91440" y="1244769"/>
            <a:ext cx="386910" cy="5613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BA5951F-C6D1-2D44-82C8-F4FBC487432C}"/>
              </a:ext>
            </a:extLst>
          </p:cNvPr>
          <p:cNvSpPr/>
          <p:nvPr/>
        </p:nvSpPr>
        <p:spPr>
          <a:xfrm rot="5400000">
            <a:off x="1788655" y="4875037"/>
            <a:ext cx="237485" cy="3814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19B00B37-3FAC-864C-9B38-35499CCB8D97}"/>
              </a:ext>
            </a:extLst>
          </p:cNvPr>
          <p:cNvSpPr/>
          <p:nvPr/>
        </p:nvSpPr>
        <p:spPr>
          <a:xfrm>
            <a:off x="1973580" y="5382260"/>
            <a:ext cx="78740" cy="7874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3997662" y="5634681"/>
            <a:ext cx="5356659" cy="276999"/>
          </a:xfrm>
          <a:prstGeom prst="rect">
            <a:avLst/>
          </a:prstGeom>
          <a:noFill/>
        </p:spPr>
        <p:txBody>
          <a:bodyPr wrap="none" rtlCol="0">
            <a:spAutoFit/>
          </a:bodyPr>
          <a:lstStyle/>
          <a:p>
            <a:pPr eaLnBrk="0" fontAlgn="base" hangingPunct="0">
              <a:spcBef>
                <a:spcPct val="0"/>
              </a:spcBef>
              <a:spcAft>
                <a:spcPct val="0"/>
              </a:spcAft>
            </a:pPr>
            <a:r>
              <a:rPr lang="en-US" altLang="x-none" sz="1200" dirty="0">
                <a:solidFill>
                  <a:schemeClr val="bg2">
                    <a:lumMod val="50000"/>
                  </a:schemeClr>
                </a:solidFill>
                <a:latin typeface="Source Sans Pro" charset="0"/>
                <a:ea typeface="Source Sans Pro" charset="0"/>
                <a:cs typeface="Source Sans Pro" charset="0"/>
              </a:rPr>
              <a:t>Pere </a:t>
            </a:r>
            <a:r>
              <a:rPr lang="en-US" altLang="x-none" sz="1200" dirty="0" err="1">
                <a:solidFill>
                  <a:schemeClr val="bg2">
                    <a:lumMod val="50000"/>
                  </a:schemeClr>
                </a:solidFill>
                <a:latin typeface="Source Sans Pro" charset="0"/>
                <a:ea typeface="Source Sans Pro" charset="0"/>
                <a:cs typeface="Source Sans Pro" charset="0"/>
              </a:rPr>
              <a:t>Oromig</a:t>
            </a:r>
            <a:r>
              <a:rPr lang="en-US" altLang="x-none" sz="1200" dirty="0">
                <a:solidFill>
                  <a:schemeClr val="bg2">
                    <a:lumMod val="50000"/>
                  </a:schemeClr>
                </a:solidFill>
                <a:latin typeface="Source Sans Pro" charset="0"/>
                <a:ea typeface="Source Sans Pro" charset="0"/>
                <a:cs typeface="Source Sans Pro" charset="0"/>
              </a:rPr>
              <a:t>: </a:t>
            </a:r>
            <a:r>
              <a:rPr lang="en-US" altLang="x-none" sz="1200" i="1" dirty="0">
                <a:solidFill>
                  <a:schemeClr val="bg2">
                    <a:lumMod val="50000"/>
                  </a:schemeClr>
                </a:solidFill>
                <a:latin typeface="Source Sans Pro" charset="0"/>
                <a:ea typeface="Source Sans Pro" charset="0"/>
                <a:cs typeface="Source Sans Pro" charset="0"/>
              </a:rPr>
              <a:t>Expulsion of the Moriscos from Valencia</a:t>
            </a:r>
            <a:r>
              <a:rPr lang="en-US" altLang="x-none" sz="1200" dirty="0">
                <a:solidFill>
                  <a:schemeClr val="bg2">
                    <a:lumMod val="50000"/>
                  </a:schemeClr>
                </a:solidFill>
                <a:latin typeface="Source Sans Pro" charset="0"/>
                <a:ea typeface="Source Sans Pro" charset="0"/>
                <a:cs typeface="Source Sans Pro" charset="0"/>
              </a:rPr>
              <a:t> (1616) Public domain</a:t>
            </a:r>
            <a:endParaRPr lang="x-none" altLang="x-none" sz="1200" dirty="0">
              <a:solidFill>
                <a:schemeClr val="bg2">
                  <a:lumMod val="50000"/>
                </a:schemeClr>
              </a:solidFill>
              <a:latin typeface="Source Sans Pro" charset="0"/>
              <a:ea typeface="Source Sans Pro" charset="0"/>
              <a:cs typeface="Source Sans Pro" charset="0"/>
            </a:endParaRP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Europe</a:t>
            </a:r>
            <a:endParaRPr lang="en-US" altLang="x-none" sz="1600" dirty="0">
              <a:solidFill>
                <a:schemeClr val="bg1"/>
              </a:solidFill>
              <a:latin typeface="Source Sans Pro" charset="0"/>
              <a:ea typeface="Source Sans Pro" charset="0"/>
              <a:cs typeface="Source Sans Pro" charset="0"/>
            </a:endParaRPr>
          </a:p>
        </p:txBody>
      </p:sp>
      <p:pic>
        <p:nvPicPr>
          <p:cNvPr id="4" name="Picture 3">
            <a:extLst>
              <a:ext uri="{FF2B5EF4-FFF2-40B4-BE49-F238E27FC236}">
                <a16:creationId xmlns:a16="http://schemas.microsoft.com/office/drawing/2014/main" id="{C599AFF0-2945-304D-93B1-9FE0B046B664}"/>
              </a:ext>
            </a:extLst>
          </p:cNvPr>
          <p:cNvPicPr>
            <a:picLocks noChangeAspect="1"/>
          </p:cNvPicPr>
          <p:nvPr/>
        </p:nvPicPr>
        <p:blipFill>
          <a:blip r:embed="rId4"/>
          <a:stretch>
            <a:fillRect/>
          </a:stretch>
        </p:blipFill>
        <p:spPr>
          <a:xfrm>
            <a:off x="3997662" y="246965"/>
            <a:ext cx="8288794" cy="5387716"/>
          </a:xfrm>
          <a:prstGeom prst="rect">
            <a:avLst/>
          </a:prstGeom>
        </p:spPr>
      </p:pic>
    </p:spTree>
    <p:extLst>
      <p:ext uri="{BB962C8B-B14F-4D97-AF65-F5344CB8AC3E}">
        <p14:creationId xmlns:p14="http://schemas.microsoft.com/office/powerpoint/2010/main" val="298727676"/>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FE6CF68-D5DA-FC44-BD32-9E4533A5CFF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72572" y="4014084"/>
            <a:ext cx="13057391" cy="7259408"/>
          </a:xfrm>
          <a:prstGeom prst="rect">
            <a:avLst/>
          </a:prstGeom>
        </p:spPr>
      </p:pic>
      <p:sp>
        <p:nvSpPr>
          <p:cNvPr id="9" name="Rectangle 8">
            <a:extLst>
              <a:ext uri="{FF2B5EF4-FFF2-40B4-BE49-F238E27FC236}">
                <a16:creationId xmlns:a16="http://schemas.microsoft.com/office/drawing/2014/main" id="{050C1BA9-611D-BC40-A5D7-D3C0CC0E3134}"/>
              </a:ext>
            </a:extLst>
          </p:cNvPr>
          <p:cNvSpPr/>
          <p:nvPr/>
        </p:nvSpPr>
        <p:spPr>
          <a:xfrm>
            <a:off x="-167640" y="-18113"/>
            <a:ext cx="12715240" cy="4124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B5D5C24-1F26-3646-A5FF-FFDF77B3080B}"/>
              </a:ext>
            </a:extLst>
          </p:cNvPr>
          <p:cNvSpPr/>
          <p:nvPr/>
        </p:nvSpPr>
        <p:spPr>
          <a:xfrm>
            <a:off x="3815760" y="3388534"/>
            <a:ext cx="12715240" cy="3997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E69A727-2AA7-1E42-9494-1563F14C3FFB}"/>
              </a:ext>
            </a:extLst>
          </p:cNvPr>
          <p:cNvSpPr/>
          <p:nvPr/>
        </p:nvSpPr>
        <p:spPr>
          <a:xfrm>
            <a:off x="-91440" y="1244769"/>
            <a:ext cx="386910" cy="5613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6A575D5-4460-1F4F-A0A2-E4A5751DC329}"/>
              </a:ext>
            </a:extLst>
          </p:cNvPr>
          <p:cNvSpPr/>
          <p:nvPr/>
        </p:nvSpPr>
        <p:spPr>
          <a:xfrm rot="5400000">
            <a:off x="1788655" y="4875037"/>
            <a:ext cx="237485" cy="3814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34B03B0E-363E-184F-8529-0927D732A38A}"/>
              </a:ext>
            </a:extLst>
          </p:cNvPr>
          <p:cNvSpPr/>
          <p:nvPr/>
        </p:nvSpPr>
        <p:spPr>
          <a:xfrm>
            <a:off x="1973580" y="5382260"/>
            <a:ext cx="78740" cy="7874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4035030" y="6319391"/>
            <a:ext cx="2202847" cy="276999"/>
          </a:xfrm>
          <a:prstGeom prst="rect">
            <a:avLst/>
          </a:prstGeom>
          <a:noFill/>
        </p:spPr>
        <p:txBody>
          <a:bodyPr wrap="none" rtlCol="0">
            <a:spAutoFit/>
          </a:bodyPr>
          <a:lstStyle/>
          <a:p>
            <a:pPr lvl="0" eaLnBrk="0" fontAlgn="base" hangingPunct="0">
              <a:spcBef>
                <a:spcPct val="0"/>
              </a:spcBef>
              <a:spcAft>
                <a:spcPct val="0"/>
              </a:spcAft>
            </a:pPr>
            <a:r>
              <a:rPr lang="en-US" altLang="x-none" sz="1200" dirty="0">
                <a:solidFill>
                  <a:schemeClr val="bg2">
                    <a:lumMod val="50000"/>
                  </a:schemeClr>
                </a:solidFill>
                <a:latin typeface="Source Sans Pro" charset="0"/>
                <a:ea typeface="Source Sans Pro" charset="0"/>
                <a:cs typeface="Source Sans Pro" charset="0"/>
              </a:rPr>
              <a:t>Plymouth (1540) Public domain</a:t>
            </a:r>
            <a:endParaRPr lang="x-none" altLang="x-none" sz="1200" dirty="0">
              <a:solidFill>
                <a:schemeClr val="bg2">
                  <a:lumMod val="50000"/>
                </a:schemeClr>
              </a:solidFill>
              <a:latin typeface="Source Sans Pro" charset="0"/>
              <a:ea typeface="Source Sans Pro" charset="0"/>
              <a:cs typeface="Source Sans Pro" charset="0"/>
            </a:endParaRP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Europe</a:t>
            </a:r>
            <a:endParaRPr lang="en-US" altLang="x-none" sz="1600" dirty="0">
              <a:solidFill>
                <a:schemeClr val="bg1"/>
              </a:solidFill>
              <a:latin typeface="Source Sans Pro" charset="0"/>
              <a:ea typeface="Source Sans Pro" charset="0"/>
              <a:cs typeface="Source Sans Pro" charset="0"/>
            </a:endParaRPr>
          </a:p>
        </p:txBody>
      </p:sp>
      <p:pic>
        <p:nvPicPr>
          <p:cNvPr id="4" name="Picture 3">
            <a:extLst>
              <a:ext uri="{FF2B5EF4-FFF2-40B4-BE49-F238E27FC236}">
                <a16:creationId xmlns:a16="http://schemas.microsoft.com/office/drawing/2014/main" id="{D2BF4E91-F20A-1045-BEFC-0875DF1FCA14}"/>
              </a:ext>
            </a:extLst>
          </p:cNvPr>
          <p:cNvPicPr>
            <a:picLocks noChangeAspect="1"/>
          </p:cNvPicPr>
          <p:nvPr/>
        </p:nvPicPr>
        <p:blipFill>
          <a:blip r:embed="rId4"/>
          <a:stretch>
            <a:fillRect/>
          </a:stretch>
        </p:blipFill>
        <p:spPr>
          <a:xfrm>
            <a:off x="4035030" y="246965"/>
            <a:ext cx="6451600" cy="6070600"/>
          </a:xfrm>
          <a:prstGeom prst="rect">
            <a:avLst/>
          </a:prstGeom>
        </p:spPr>
      </p:pic>
    </p:spTree>
    <p:extLst>
      <p:ext uri="{BB962C8B-B14F-4D97-AF65-F5344CB8AC3E}">
        <p14:creationId xmlns:p14="http://schemas.microsoft.com/office/powerpoint/2010/main" val="1258190684"/>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DBBF727-B150-F341-859A-CAD937F4AAD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35030" y="177515"/>
            <a:ext cx="8204560" cy="5736355"/>
          </a:xfrm>
          <a:prstGeom prst="rect">
            <a:avLst/>
          </a:prstGeom>
        </p:spPr>
      </p:pic>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4035030" y="5839631"/>
            <a:ext cx="3719288" cy="276999"/>
          </a:xfrm>
          <a:prstGeom prst="rect">
            <a:avLst/>
          </a:prstGeom>
          <a:noFill/>
        </p:spPr>
        <p:txBody>
          <a:bodyPr wrap="none" rtlCol="0">
            <a:spAutoFit/>
          </a:bodyPr>
          <a:lstStyle/>
          <a:p>
            <a:pPr eaLnBrk="0" fontAlgn="base" hangingPunct="0">
              <a:spcBef>
                <a:spcPct val="0"/>
              </a:spcBef>
              <a:spcAft>
                <a:spcPct val="0"/>
              </a:spcAft>
            </a:pPr>
            <a:r>
              <a:rPr lang="en-US" altLang="x-none" sz="1200" dirty="0">
                <a:solidFill>
                  <a:schemeClr val="bg2">
                    <a:lumMod val="50000"/>
                  </a:schemeClr>
                </a:solidFill>
                <a:latin typeface="Source Sans Pro" charset="0"/>
                <a:ea typeface="Source Sans Pro" charset="0"/>
                <a:cs typeface="Source Sans Pro" charset="0"/>
              </a:rPr>
              <a:t>North America and the Caribbean (1682) Public domain</a:t>
            </a:r>
            <a:endParaRPr lang="x-none" altLang="x-none" sz="1200" dirty="0">
              <a:solidFill>
                <a:schemeClr val="bg2">
                  <a:lumMod val="50000"/>
                </a:schemeClr>
              </a:solidFill>
              <a:latin typeface="Source Sans Pro" charset="0"/>
              <a:ea typeface="Source Sans Pro" charset="0"/>
              <a:cs typeface="Source Sans Pro" charset="0"/>
            </a:endParaRP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Caribbean</a:t>
            </a:r>
            <a:endParaRPr lang="en-US" altLang="x-none" sz="1600" dirty="0">
              <a:solidFill>
                <a:schemeClr val="bg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3880287308"/>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DD86488A-A590-5749-9F0C-2663A36EC1A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24555" y="2826915"/>
            <a:ext cx="13057391" cy="7259408"/>
          </a:xfrm>
          <a:prstGeom prst="rect">
            <a:avLst/>
          </a:prstGeom>
        </p:spPr>
      </p:pic>
      <p:sp>
        <p:nvSpPr>
          <p:cNvPr id="19" name="Rectangle 18">
            <a:extLst>
              <a:ext uri="{FF2B5EF4-FFF2-40B4-BE49-F238E27FC236}">
                <a16:creationId xmlns:a16="http://schemas.microsoft.com/office/drawing/2014/main" id="{37FBC622-AE60-CA48-93F5-510C5BB4F65B}"/>
              </a:ext>
            </a:extLst>
          </p:cNvPr>
          <p:cNvSpPr/>
          <p:nvPr/>
        </p:nvSpPr>
        <p:spPr>
          <a:xfrm>
            <a:off x="-167640" y="-18113"/>
            <a:ext cx="12715240" cy="4124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2C98E777-37DF-204B-BF2A-50BD28F50AC0}"/>
              </a:ext>
            </a:extLst>
          </p:cNvPr>
          <p:cNvSpPr/>
          <p:nvPr/>
        </p:nvSpPr>
        <p:spPr>
          <a:xfrm>
            <a:off x="3815760" y="3388534"/>
            <a:ext cx="12715240" cy="3997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0AFE5250-EAA7-224F-81BB-066CFACAEEF6}"/>
              </a:ext>
            </a:extLst>
          </p:cNvPr>
          <p:cNvSpPr/>
          <p:nvPr/>
        </p:nvSpPr>
        <p:spPr>
          <a:xfrm>
            <a:off x="-91440" y="1244769"/>
            <a:ext cx="386910" cy="5613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362D9A9A-7605-3E43-A614-5E8A7CA97412}"/>
              </a:ext>
            </a:extLst>
          </p:cNvPr>
          <p:cNvSpPr/>
          <p:nvPr/>
        </p:nvSpPr>
        <p:spPr>
          <a:xfrm rot="5400000">
            <a:off x="1788655" y="4875037"/>
            <a:ext cx="237485" cy="3814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1B020905-154D-1C44-859E-76B04CA04B8B}"/>
              </a:ext>
            </a:extLst>
          </p:cNvPr>
          <p:cNvSpPr/>
          <p:nvPr/>
        </p:nvSpPr>
        <p:spPr>
          <a:xfrm>
            <a:off x="1973580" y="5382260"/>
            <a:ext cx="78740" cy="7874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4035029" y="5636871"/>
            <a:ext cx="3114955" cy="276999"/>
          </a:xfrm>
          <a:prstGeom prst="rect">
            <a:avLst/>
          </a:prstGeom>
          <a:noFill/>
        </p:spPr>
        <p:txBody>
          <a:bodyPr wrap="none" rtlCol="0">
            <a:spAutoFit/>
          </a:bodyPr>
          <a:lstStyle/>
          <a:p>
            <a:pPr eaLnBrk="0" fontAlgn="base" hangingPunct="0">
              <a:spcBef>
                <a:spcPct val="0"/>
              </a:spcBef>
              <a:spcAft>
                <a:spcPct val="0"/>
              </a:spcAft>
            </a:pPr>
            <a:r>
              <a:rPr lang="en-US" altLang="x-none" sz="1200" dirty="0">
                <a:solidFill>
                  <a:schemeClr val="bg2">
                    <a:lumMod val="50000"/>
                  </a:schemeClr>
                </a:solidFill>
                <a:latin typeface="Source Sans Pro" charset="0"/>
                <a:ea typeface="Source Sans Pro" charset="0"/>
                <a:cs typeface="Source Sans Pro" charset="0"/>
              </a:rPr>
              <a:t>City and port of Havana (1740) Public domain</a:t>
            </a:r>
            <a:endParaRPr lang="x-none" altLang="x-none" sz="1200" dirty="0">
              <a:solidFill>
                <a:schemeClr val="bg2">
                  <a:lumMod val="50000"/>
                </a:schemeClr>
              </a:solidFill>
              <a:latin typeface="Source Sans Pro" charset="0"/>
              <a:ea typeface="Source Sans Pro" charset="0"/>
              <a:cs typeface="Source Sans Pro" charset="0"/>
            </a:endParaRP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Caribbean</a:t>
            </a:r>
            <a:endParaRPr lang="en-US" altLang="x-none" sz="1600" dirty="0">
              <a:solidFill>
                <a:schemeClr val="bg1"/>
              </a:solidFill>
              <a:latin typeface="Source Sans Pro" charset="0"/>
              <a:ea typeface="Source Sans Pro" charset="0"/>
              <a:cs typeface="Source Sans Pro" charset="0"/>
            </a:endParaRPr>
          </a:p>
        </p:txBody>
      </p:sp>
      <p:pic>
        <p:nvPicPr>
          <p:cNvPr id="3" name="Picture 2">
            <a:extLst>
              <a:ext uri="{FF2B5EF4-FFF2-40B4-BE49-F238E27FC236}">
                <a16:creationId xmlns:a16="http://schemas.microsoft.com/office/drawing/2014/main" id="{C10A35C8-0CFA-6148-A2EB-082899B27DFD}"/>
              </a:ext>
            </a:extLst>
          </p:cNvPr>
          <p:cNvPicPr>
            <a:picLocks noChangeAspect="1"/>
          </p:cNvPicPr>
          <p:nvPr/>
        </p:nvPicPr>
        <p:blipFill>
          <a:blip r:embed="rId4"/>
          <a:stretch>
            <a:fillRect/>
          </a:stretch>
        </p:blipFill>
        <p:spPr>
          <a:xfrm>
            <a:off x="4035029" y="246965"/>
            <a:ext cx="8164763" cy="5389906"/>
          </a:xfrm>
          <a:prstGeom prst="rect">
            <a:avLst/>
          </a:prstGeom>
        </p:spPr>
      </p:pic>
    </p:spTree>
    <p:extLst>
      <p:ext uri="{BB962C8B-B14F-4D97-AF65-F5344CB8AC3E}">
        <p14:creationId xmlns:p14="http://schemas.microsoft.com/office/powerpoint/2010/main" val="4027432290"/>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2E59B59-EC32-E14D-A8C1-C2ADD4FF2B0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24555" y="2826915"/>
            <a:ext cx="13057391" cy="7259408"/>
          </a:xfrm>
          <a:prstGeom prst="rect">
            <a:avLst/>
          </a:prstGeom>
        </p:spPr>
      </p:pic>
      <p:sp>
        <p:nvSpPr>
          <p:cNvPr id="9" name="Rectangle 8">
            <a:extLst>
              <a:ext uri="{FF2B5EF4-FFF2-40B4-BE49-F238E27FC236}">
                <a16:creationId xmlns:a16="http://schemas.microsoft.com/office/drawing/2014/main" id="{6424D05F-8736-804D-AEBE-F37F41F3BA8D}"/>
              </a:ext>
            </a:extLst>
          </p:cNvPr>
          <p:cNvSpPr/>
          <p:nvPr/>
        </p:nvSpPr>
        <p:spPr>
          <a:xfrm>
            <a:off x="-167640" y="-18113"/>
            <a:ext cx="12715240" cy="4124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1254972-18DB-4748-AD6D-C4993D30BFCD}"/>
              </a:ext>
            </a:extLst>
          </p:cNvPr>
          <p:cNvSpPr/>
          <p:nvPr/>
        </p:nvSpPr>
        <p:spPr>
          <a:xfrm>
            <a:off x="3815760" y="3388534"/>
            <a:ext cx="12715240" cy="3997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BF4E109-81C3-3C4D-8EDE-54C061924C2E}"/>
              </a:ext>
            </a:extLst>
          </p:cNvPr>
          <p:cNvSpPr/>
          <p:nvPr/>
        </p:nvSpPr>
        <p:spPr>
          <a:xfrm>
            <a:off x="-91440" y="1244769"/>
            <a:ext cx="386910" cy="5613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CBF5E74-F402-AC40-89FD-3DAB80F79FFD}"/>
              </a:ext>
            </a:extLst>
          </p:cNvPr>
          <p:cNvSpPr/>
          <p:nvPr/>
        </p:nvSpPr>
        <p:spPr>
          <a:xfrm rot="5400000">
            <a:off x="1788655" y="4875037"/>
            <a:ext cx="237485" cy="3814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402E7156-39C0-AA4A-9F6A-A0E98CF99788}"/>
              </a:ext>
            </a:extLst>
          </p:cNvPr>
          <p:cNvSpPr/>
          <p:nvPr/>
        </p:nvSpPr>
        <p:spPr>
          <a:xfrm>
            <a:off x="1973580" y="5382260"/>
            <a:ext cx="78740" cy="7874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4047969" y="6596390"/>
            <a:ext cx="2121093" cy="276999"/>
          </a:xfrm>
          <a:prstGeom prst="rect">
            <a:avLst/>
          </a:prstGeom>
          <a:noFill/>
        </p:spPr>
        <p:txBody>
          <a:bodyPr wrap="none" rtlCol="0">
            <a:spAutoFit/>
          </a:bodyPr>
          <a:lstStyle/>
          <a:p>
            <a:pPr eaLnBrk="0" fontAlgn="base" hangingPunct="0">
              <a:spcBef>
                <a:spcPct val="0"/>
              </a:spcBef>
              <a:spcAft>
                <a:spcPct val="0"/>
              </a:spcAft>
            </a:pPr>
            <a:r>
              <a:rPr lang="en-US" altLang="x-none" sz="1200" dirty="0">
                <a:solidFill>
                  <a:schemeClr val="bg2">
                    <a:lumMod val="50000"/>
                  </a:schemeClr>
                </a:solidFill>
                <a:latin typeface="Source Sans Pro" charset="0"/>
                <a:ea typeface="Source Sans Pro" charset="0"/>
                <a:cs typeface="Source Sans Pro" charset="0"/>
              </a:rPr>
              <a:t>Havana (17</a:t>
            </a:r>
            <a:r>
              <a:rPr lang="en-US" altLang="x-none" sz="1200" baseline="30000" dirty="0">
                <a:solidFill>
                  <a:schemeClr val="bg2">
                    <a:lumMod val="50000"/>
                  </a:schemeClr>
                </a:solidFill>
                <a:latin typeface="Source Sans Pro" charset="0"/>
                <a:ea typeface="Source Sans Pro" charset="0"/>
                <a:cs typeface="Source Sans Pro" charset="0"/>
              </a:rPr>
              <a:t>th</a:t>
            </a:r>
            <a:r>
              <a:rPr lang="en-US" altLang="x-none" sz="1200" dirty="0">
                <a:solidFill>
                  <a:schemeClr val="bg2">
                    <a:lumMod val="50000"/>
                  </a:schemeClr>
                </a:solidFill>
                <a:latin typeface="Source Sans Pro" charset="0"/>
                <a:ea typeface="Source Sans Pro" charset="0"/>
                <a:cs typeface="Source Sans Pro" charset="0"/>
              </a:rPr>
              <a:t> C) Public domain</a:t>
            </a:r>
            <a:endParaRPr lang="x-none" altLang="x-none" sz="1200" dirty="0">
              <a:solidFill>
                <a:schemeClr val="bg2">
                  <a:lumMod val="50000"/>
                </a:schemeClr>
              </a:solidFill>
              <a:latin typeface="Source Sans Pro" charset="0"/>
              <a:ea typeface="Source Sans Pro" charset="0"/>
              <a:cs typeface="Source Sans Pro" charset="0"/>
            </a:endParaRP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Caribbean</a:t>
            </a:r>
            <a:endParaRPr lang="en-US" altLang="x-none" sz="1600" dirty="0">
              <a:solidFill>
                <a:schemeClr val="bg1"/>
              </a:solidFill>
              <a:latin typeface="Source Sans Pro" charset="0"/>
              <a:ea typeface="Source Sans Pro" charset="0"/>
              <a:cs typeface="Source Sans Pro" charset="0"/>
            </a:endParaRPr>
          </a:p>
        </p:txBody>
      </p:sp>
      <p:pic>
        <p:nvPicPr>
          <p:cNvPr id="4" name="Picture 3">
            <a:extLst>
              <a:ext uri="{FF2B5EF4-FFF2-40B4-BE49-F238E27FC236}">
                <a16:creationId xmlns:a16="http://schemas.microsoft.com/office/drawing/2014/main" id="{BABB104D-9B31-C948-B9FC-57B604A65FA9}"/>
              </a:ext>
            </a:extLst>
          </p:cNvPr>
          <p:cNvPicPr>
            <a:picLocks noChangeAspect="1"/>
          </p:cNvPicPr>
          <p:nvPr/>
        </p:nvPicPr>
        <p:blipFill>
          <a:blip r:embed="rId4"/>
          <a:stretch>
            <a:fillRect/>
          </a:stretch>
        </p:blipFill>
        <p:spPr>
          <a:xfrm>
            <a:off x="4047969" y="224795"/>
            <a:ext cx="7628492" cy="6371595"/>
          </a:xfrm>
          <a:prstGeom prst="rect">
            <a:avLst/>
          </a:prstGeom>
        </p:spPr>
      </p:pic>
    </p:spTree>
    <p:extLst>
      <p:ext uri="{BB962C8B-B14F-4D97-AF65-F5344CB8AC3E}">
        <p14:creationId xmlns:p14="http://schemas.microsoft.com/office/powerpoint/2010/main" val="2177430923"/>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E3A2E15-562E-3740-8B9F-8BE6032043A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9023" y="2315471"/>
            <a:ext cx="13057391" cy="7259408"/>
          </a:xfrm>
          <a:prstGeom prst="rect">
            <a:avLst/>
          </a:prstGeom>
        </p:spPr>
      </p:pic>
      <p:sp>
        <p:nvSpPr>
          <p:cNvPr id="9" name="Rectangle 8">
            <a:extLst>
              <a:ext uri="{FF2B5EF4-FFF2-40B4-BE49-F238E27FC236}">
                <a16:creationId xmlns:a16="http://schemas.microsoft.com/office/drawing/2014/main" id="{F96B74CB-E823-B54F-88BB-C74D64158531}"/>
              </a:ext>
            </a:extLst>
          </p:cNvPr>
          <p:cNvSpPr/>
          <p:nvPr/>
        </p:nvSpPr>
        <p:spPr>
          <a:xfrm>
            <a:off x="-167640" y="-18113"/>
            <a:ext cx="12715240" cy="4124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2F6EDE0-8D7E-E742-AE30-CD5D4E381A42}"/>
              </a:ext>
            </a:extLst>
          </p:cNvPr>
          <p:cNvSpPr/>
          <p:nvPr/>
        </p:nvSpPr>
        <p:spPr>
          <a:xfrm>
            <a:off x="3815760" y="3388534"/>
            <a:ext cx="12715240" cy="3997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F30C7A9-4ED4-5E4D-B560-41AAB7CAE0D4}"/>
              </a:ext>
            </a:extLst>
          </p:cNvPr>
          <p:cNvSpPr/>
          <p:nvPr/>
        </p:nvSpPr>
        <p:spPr>
          <a:xfrm>
            <a:off x="-91440" y="1244769"/>
            <a:ext cx="386910" cy="5613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89AFB1B-AF48-DF4F-A4A6-B63C5C011E62}"/>
              </a:ext>
            </a:extLst>
          </p:cNvPr>
          <p:cNvSpPr/>
          <p:nvPr/>
        </p:nvSpPr>
        <p:spPr>
          <a:xfrm rot="5400000">
            <a:off x="1788655" y="4875037"/>
            <a:ext cx="237485" cy="3814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21C262A4-03B5-3F40-B08A-15F3DCACF149}"/>
              </a:ext>
            </a:extLst>
          </p:cNvPr>
          <p:cNvSpPr/>
          <p:nvPr/>
        </p:nvSpPr>
        <p:spPr>
          <a:xfrm>
            <a:off x="1973580" y="5382260"/>
            <a:ext cx="78740" cy="7874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3997661" y="6075529"/>
            <a:ext cx="3230372" cy="461665"/>
          </a:xfrm>
          <a:prstGeom prst="rect">
            <a:avLst/>
          </a:prstGeom>
          <a:noFill/>
        </p:spPr>
        <p:txBody>
          <a:bodyPr wrap="none" rtlCol="0">
            <a:spAutoFit/>
          </a:bodyPr>
          <a:lstStyle/>
          <a:p>
            <a:pPr eaLnBrk="0" fontAlgn="base" hangingPunct="0">
              <a:spcBef>
                <a:spcPct val="0"/>
              </a:spcBef>
              <a:spcAft>
                <a:spcPct val="0"/>
              </a:spcAft>
            </a:pPr>
            <a:r>
              <a:rPr lang="en-US" altLang="x-none" sz="1200" dirty="0">
                <a:solidFill>
                  <a:schemeClr val="bg2">
                    <a:lumMod val="50000"/>
                  </a:schemeClr>
                </a:solidFill>
                <a:latin typeface="Source Sans Pro" charset="0"/>
                <a:ea typeface="Source Sans Pro" charset="0"/>
                <a:cs typeface="Source Sans Pro" charset="0"/>
              </a:rPr>
              <a:t>Santa Marta, city and port (1700) Public domain</a:t>
            </a:r>
          </a:p>
          <a:p>
            <a:pPr eaLnBrk="0" fontAlgn="base" hangingPunct="0">
              <a:spcBef>
                <a:spcPct val="0"/>
              </a:spcBef>
              <a:spcAft>
                <a:spcPct val="0"/>
              </a:spcAft>
            </a:pPr>
            <a:endParaRPr lang="x-none" altLang="x-none" sz="1200" dirty="0">
              <a:solidFill>
                <a:schemeClr val="bg2">
                  <a:lumMod val="50000"/>
                </a:schemeClr>
              </a:solidFill>
              <a:latin typeface="Source Sans Pro" charset="0"/>
              <a:ea typeface="Source Sans Pro" charset="0"/>
              <a:cs typeface="Source Sans Pro" charset="0"/>
            </a:endParaRP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Caribbean</a:t>
            </a:r>
            <a:endParaRPr lang="en-US" altLang="x-none" sz="1600" dirty="0">
              <a:solidFill>
                <a:schemeClr val="bg1"/>
              </a:solidFill>
              <a:latin typeface="Source Sans Pro" charset="0"/>
              <a:ea typeface="Source Sans Pro" charset="0"/>
              <a:cs typeface="Source Sans Pro" charset="0"/>
            </a:endParaRPr>
          </a:p>
        </p:txBody>
      </p:sp>
      <p:pic>
        <p:nvPicPr>
          <p:cNvPr id="5" name="Picture 4">
            <a:extLst>
              <a:ext uri="{FF2B5EF4-FFF2-40B4-BE49-F238E27FC236}">
                <a16:creationId xmlns:a16="http://schemas.microsoft.com/office/drawing/2014/main" id="{D0D482C6-B77C-9041-9621-7DD847F84A85}"/>
              </a:ext>
            </a:extLst>
          </p:cNvPr>
          <p:cNvPicPr>
            <a:picLocks noChangeAspect="1"/>
          </p:cNvPicPr>
          <p:nvPr/>
        </p:nvPicPr>
        <p:blipFill>
          <a:blip r:embed="rId4"/>
          <a:stretch>
            <a:fillRect/>
          </a:stretch>
        </p:blipFill>
        <p:spPr>
          <a:xfrm>
            <a:off x="2919163" y="1071436"/>
            <a:ext cx="8236283" cy="5829744"/>
          </a:xfrm>
          <a:prstGeom prst="rect">
            <a:avLst/>
          </a:prstGeom>
        </p:spPr>
      </p:pic>
    </p:spTree>
    <p:extLst>
      <p:ext uri="{BB962C8B-B14F-4D97-AF65-F5344CB8AC3E}">
        <p14:creationId xmlns:p14="http://schemas.microsoft.com/office/powerpoint/2010/main" val="2628160542"/>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821A6E1-FB9A-2447-8CDB-68CD78C3E63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9023" y="2315471"/>
            <a:ext cx="13057391" cy="7259408"/>
          </a:xfrm>
          <a:prstGeom prst="rect">
            <a:avLst/>
          </a:prstGeom>
        </p:spPr>
      </p:pic>
      <p:sp>
        <p:nvSpPr>
          <p:cNvPr id="9" name="Rectangle 8">
            <a:extLst>
              <a:ext uri="{FF2B5EF4-FFF2-40B4-BE49-F238E27FC236}">
                <a16:creationId xmlns:a16="http://schemas.microsoft.com/office/drawing/2014/main" id="{0F302216-6436-3545-830E-92FD987A8223}"/>
              </a:ext>
            </a:extLst>
          </p:cNvPr>
          <p:cNvSpPr/>
          <p:nvPr/>
        </p:nvSpPr>
        <p:spPr>
          <a:xfrm>
            <a:off x="-167640" y="-18113"/>
            <a:ext cx="12715240" cy="4124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0496E56-8EE5-F94A-8180-12FAC72B2F34}"/>
              </a:ext>
            </a:extLst>
          </p:cNvPr>
          <p:cNvSpPr/>
          <p:nvPr/>
        </p:nvSpPr>
        <p:spPr>
          <a:xfrm>
            <a:off x="3815760" y="3388534"/>
            <a:ext cx="12715240" cy="3997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B83695D-7EC3-734F-8F66-E550B23BFE5D}"/>
              </a:ext>
            </a:extLst>
          </p:cNvPr>
          <p:cNvSpPr/>
          <p:nvPr/>
        </p:nvSpPr>
        <p:spPr>
          <a:xfrm>
            <a:off x="-91440" y="1244769"/>
            <a:ext cx="386910" cy="5613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BEE02CF-C64F-8846-B853-B24A32AC1324}"/>
              </a:ext>
            </a:extLst>
          </p:cNvPr>
          <p:cNvSpPr/>
          <p:nvPr/>
        </p:nvSpPr>
        <p:spPr>
          <a:xfrm rot="5400000">
            <a:off x="1788655" y="4875037"/>
            <a:ext cx="237485" cy="3814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42C7D511-680B-F340-B492-19AA120B0E02}"/>
              </a:ext>
            </a:extLst>
          </p:cNvPr>
          <p:cNvSpPr/>
          <p:nvPr/>
        </p:nvSpPr>
        <p:spPr>
          <a:xfrm>
            <a:off x="1973580" y="5382260"/>
            <a:ext cx="78740" cy="7874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4032384" y="5440101"/>
            <a:ext cx="2618024" cy="461665"/>
          </a:xfrm>
          <a:prstGeom prst="rect">
            <a:avLst/>
          </a:prstGeom>
          <a:noFill/>
        </p:spPr>
        <p:txBody>
          <a:bodyPr wrap="none" rtlCol="0">
            <a:spAutoFit/>
          </a:bodyPr>
          <a:lstStyle/>
          <a:p>
            <a:pPr eaLnBrk="0" fontAlgn="base" hangingPunct="0">
              <a:spcBef>
                <a:spcPct val="0"/>
              </a:spcBef>
              <a:spcAft>
                <a:spcPct val="0"/>
              </a:spcAft>
            </a:pPr>
            <a:r>
              <a:rPr lang="en-US" altLang="x-none" sz="1200" dirty="0">
                <a:solidFill>
                  <a:schemeClr val="bg2">
                    <a:lumMod val="50000"/>
                  </a:schemeClr>
                </a:solidFill>
                <a:latin typeface="Source Sans Pro" charset="0"/>
                <a:ea typeface="Source Sans Pro" charset="0"/>
                <a:cs typeface="Source Sans Pro" charset="0"/>
              </a:rPr>
              <a:t>Casa de la </a:t>
            </a:r>
            <a:r>
              <a:rPr lang="en-US" altLang="x-none" sz="1200" dirty="0" err="1">
                <a:solidFill>
                  <a:schemeClr val="bg2">
                    <a:lumMod val="50000"/>
                  </a:schemeClr>
                </a:solidFill>
                <a:latin typeface="Source Sans Pro" charset="0"/>
                <a:ea typeface="Source Sans Pro" charset="0"/>
                <a:cs typeface="Source Sans Pro" charset="0"/>
              </a:rPr>
              <a:t>Aduana</a:t>
            </a:r>
            <a:r>
              <a:rPr lang="en-US" altLang="x-none" sz="1200" dirty="0">
                <a:solidFill>
                  <a:schemeClr val="bg2">
                    <a:lumMod val="50000"/>
                  </a:schemeClr>
                </a:solidFill>
                <a:latin typeface="Source Sans Pro" charset="0"/>
                <a:ea typeface="Source Sans Pro" charset="0"/>
                <a:cs typeface="Source Sans Pro" charset="0"/>
              </a:rPr>
              <a:t> (1531) CC BY-SA 3.0</a:t>
            </a:r>
          </a:p>
          <a:p>
            <a:pPr eaLnBrk="0" fontAlgn="base" hangingPunct="0">
              <a:spcBef>
                <a:spcPct val="0"/>
              </a:spcBef>
              <a:spcAft>
                <a:spcPct val="0"/>
              </a:spcAft>
            </a:pPr>
            <a:endParaRPr lang="x-none" altLang="x-none" sz="1200" dirty="0">
              <a:solidFill>
                <a:schemeClr val="bg2">
                  <a:lumMod val="50000"/>
                </a:schemeClr>
              </a:solidFill>
              <a:latin typeface="Source Sans Pro" charset="0"/>
              <a:ea typeface="Source Sans Pro" charset="0"/>
              <a:cs typeface="Source Sans Pro" charset="0"/>
            </a:endParaRP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Caribbean</a:t>
            </a:r>
            <a:endParaRPr lang="en-US" altLang="x-none" sz="1600" dirty="0">
              <a:solidFill>
                <a:schemeClr val="bg1"/>
              </a:solidFill>
              <a:latin typeface="Source Sans Pro" charset="0"/>
              <a:ea typeface="Source Sans Pro" charset="0"/>
              <a:cs typeface="Source Sans Pro" charset="0"/>
            </a:endParaRPr>
          </a:p>
        </p:txBody>
      </p:sp>
      <p:pic>
        <p:nvPicPr>
          <p:cNvPr id="3" name="Picture 2">
            <a:extLst>
              <a:ext uri="{FF2B5EF4-FFF2-40B4-BE49-F238E27FC236}">
                <a16:creationId xmlns:a16="http://schemas.microsoft.com/office/drawing/2014/main" id="{9CFC1A18-B6EF-E04C-B020-8ADBCA766F7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2384" y="246965"/>
            <a:ext cx="8159616" cy="5193136"/>
          </a:xfrm>
          <a:prstGeom prst="rect">
            <a:avLst/>
          </a:prstGeom>
        </p:spPr>
      </p:pic>
    </p:spTree>
    <p:extLst>
      <p:ext uri="{BB962C8B-B14F-4D97-AF65-F5344CB8AC3E}">
        <p14:creationId xmlns:p14="http://schemas.microsoft.com/office/powerpoint/2010/main" val="1803116305"/>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E05274C-CD81-5942-89BF-1F21F8238C8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9023" y="2315471"/>
            <a:ext cx="13057391" cy="7259408"/>
          </a:xfrm>
          <a:prstGeom prst="rect">
            <a:avLst/>
          </a:prstGeom>
        </p:spPr>
      </p:pic>
      <p:sp>
        <p:nvSpPr>
          <p:cNvPr id="9" name="Rectangle 8">
            <a:extLst>
              <a:ext uri="{FF2B5EF4-FFF2-40B4-BE49-F238E27FC236}">
                <a16:creationId xmlns:a16="http://schemas.microsoft.com/office/drawing/2014/main" id="{2BB6E62B-1A07-B148-95B6-905C49E2194D}"/>
              </a:ext>
            </a:extLst>
          </p:cNvPr>
          <p:cNvSpPr/>
          <p:nvPr/>
        </p:nvSpPr>
        <p:spPr>
          <a:xfrm>
            <a:off x="-167640" y="-18113"/>
            <a:ext cx="12715240" cy="4124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AFCF1A3-37C3-3D4D-A0AA-4AA55BD3425B}"/>
              </a:ext>
            </a:extLst>
          </p:cNvPr>
          <p:cNvSpPr/>
          <p:nvPr/>
        </p:nvSpPr>
        <p:spPr>
          <a:xfrm>
            <a:off x="3815760" y="3388534"/>
            <a:ext cx="12715240" cy="3997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4068FCF-D466-B44C-B32E-B789F33E6BE9}"/>
              </a:ext>
            </a:extLst>
          </p:cNvPr>
          <p:cNvSpPr/>
          <p:nvPr/>
        </p:nvSpPr>
        <p:spPr>
          <a:xfrm>
            <a:off x="-91440" y="1244769"/>
            <a:ext cx="386910" cy="5613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39564B7-45BF-7E4E-BED7-FB6CD6638384}"/>
              </a:ext>
            </a:extLst>
          </p:cNvPr>
          <p:cNvSpPr/>
          <p:nvPr/>
        </p:nvSpPr>
        <p:spPr>
          <a:xfrm rot="5400000">
            <a:off x="1788655" y="4875037"/>
            <a:ext cx="237485" cy="3814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48DE461F-16F1-E243-8F73-D9D1066FBE71}"/>
              </a:ext>
            </a:extLst>
          </p:cNvPr>
          <p:cNvSpPr/>
          <p:nvPr/>
        </p:nvSpPr>
        <p:spPr>
          <a:xfrm>
            <a:off x="1973580" y="5382260"/>
            <a:ext cx="78740" cy="7874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4043959" y="6365557"/>
            <a:ext cx="3044423" cy="461665"/>
          </a:xfrm>
          <a:prstGeom prst="rect">
            <a:avLst/>
          </a:prstGeom>
          <a:noFill/>
        </p:spPr>
        <p:txBody>
          <a:bodyPr wrap="none" rtlCol="0">
            <a:spAutoFit/>
          </a:bodyPr>
          <a:lstStyle/>
          <a:p>
            <a:pPr eaLnBrk="0" fontAlgn="base" hangingPunct="0">
              <a:spcBef>
                <a:spcPct val="0"/>
              </a:spcBef>
              <a:spcAft>
                <a:spcPct val="0"/>
              </a:spcAft>
            </a:pPr>
            <a:r>
              <a:rPr lang="en-US" altLang="x-none" sz="1200" dirty="0">
                <a:solidFill>
                  <a:schemeClr val="bg2">
                    <a:lumMod val="50000"/>
                  </a:schemeClr>
                </a:solidFill>
                <a:latin typeface="Source Sans Pro" charset="0"/>
                <a:ea typeface="Source Sans Pro" charset="0"/>
                <a:cs typeface="Source Sans Pro" charset="0"/>
              </a:rPr>
              <a:t>Cathedral of Santa Marta (2010) CC BY-SA 3.0</a:t>
            </a:r>
          </a:p>
          <a:p>
            <a:pPr eaLnBrk="0" fontAlgn="base" hangingPunct="0">
              <a:spcBef>
                <a:spcPct val="0"/>
              </a:spcBef>
              <a:spcAft>
                <a:spcPct val="0"/>
              </a:spcAft>
            </a:pPr>
            <a:endParaRPr lang="x-none" altLang="x-none" sz="1200" dirty="0">
              <a:solidFill>
                <a:schemeClr val="bg2">
                  <a:lumMod val="50000"/>
                </a:schemeClr>
              </a:solidFill>
              <a:latin typeface="Source Sans Pro" charset="0"/>
              <a:ea typeface="Source Sans Pro" charset="0"/>
              <a:cs typeface="Source Sans Pro" charset="0"/>
            </a:endParaRP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Caribbean</a:t>
            </a:r>
            <a:endParaRPr lang="en-US" altLang="x-none" sz="1600" dirty="0">
              <a:solidFill>
                <a:schemeClr val="bg1"/>
              </a:solidFill>
              <a:latin typeface="Source Sans Pro" charset="0"/>
              <a:ea typeface="Source Sans Pro" charset="0"/>
              <a:cs typeface="Source Sans Pro" charset="0"/>
            </a:endParaRPr>
          </a:p>
        </p:txBody>
      </p:sp>
      <p:pic>
        <p:nvPicPr>
          <p:cNvPr id="4" name="Picture 3">
            <a:extLst>
              <a:ext uri="{FF2B5EF4-FFF2-40B4-BE49-F238E27FC236}">
                <a16:creationId xmlns:a16="http://schemas.microsoft.com/office/drawing/2014/main" id="{191CB599-8D73-544E-9271-64F422C8B30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43959" y="246965"/>
            <a:ext cx="8159616" cy="6119712"/>
          </a:xfrm>
          <a:prstGeom prst="rect">
            <a:avLst/>
          </a:prstGeom>
        </p:spPr>
      </p:pic>
    </p:spTree>
    <p:extLst>
      <p:ext uri="{BB962C8B-B14F-4D97-AF65-F5344CB8AC3E}">
        <p14:creationId xmlns:p14="http://schemas.microsoft.com/office/powerpoint/2010/main" val="1868734141"/>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8B624C7D-5B60-8944-BDD2-B18D637E26B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88027" y="2315471"/>
            <a:ext cx="13057391" cy="7259408"/>
          </a:xfrm>
          <a:prstGeom prst="rect">
            <a:avLst/>
          </a:prstGeom>
        </p:spPr>
      </p:pic>
      <p:sp>
        <p:nvSpPr>
          <p:cNvPr id="19" name="Rectangle 18">
            <a:extLst>
              <a:ext uri="{FF2B5EF4-FFF2-40B4-BE49-F238E27FC236}">
                <a16:creationId xmlns:a16="http://schemas.microsoft.com/office/drawing/2014/main" id="{2D518207-B80B-0145-82BB-BC3ADFA6B35C}"/>
              </a:ext>
            </a:extLst>
          </p:cNvPr>
          <p:cNvSpPr/>
          <p:nvPr/>
        </p:nvSpPr>
        <p:spPr>
          <a:xfrm>
            <a:off x="-167640" y="-18113"/>
            <a:ext cx="12715240" cy="4124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D0B89722-3AFF-D745-A050-F2748E9A0D8B}"/>
              </a:ext>
            </a:extLst>
          </p:cNvPr>
          <p:cNvSpPr/>
          <p:nvPr/>
        </p:nvSpPr>
        <p:spPr>
          <a:xfrm>
            <a:off x="3815760" y="3388534"/>
            <a:ext cx="12715240" cy="3997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B59C6A13-ECEC-EF4A-94D2-5A3990F46926}"/>
              </a:ext>
            </a:extLst>
          </p:cNvPr>
          <p:cNvSpPr/>
          <p:nvPr/>
        </p:nvSpPr>
        <p:spPr>
          <a:xfrm>
            <a:off x="-91440" y="1244769"/>
            <a:ext cx="386910" cy="5613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50AA55F2-CB4B-894E-AC6C-5E228C78BC94}"/>
              </a:ext>
            </a:extLst>
          </p:cNvPr>
          <p:cNvSpPr/>
          <p:nvPr/>
        </p:nvSpPr>
        <p:spPr>
          <a:xfrm rot="5400000">
            <a:off x="1788655" y="4875037"/>
            <a:ext cx="237485" cy="3814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71F1D110-C484-0E4B-BD77-B5B5BF8AC97E}"/>
              </a:ext>
            </a:extLst>
          </p:cNvPr>
          <p:cNvSpPr/>
          <p:nvPr/>
        </p:nvSpPr>
        <p:spPr>
          <a:xfrm>
            <a:off x="1973580" y="5382260"/>
            <a:ext cx="78740" cy="7874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4043959" y="6447099"/>
            <a:ext cx="3554178" cy="461665"/>
          </a:xfrm>
          <a:prstGeom prst="rect">
            <a:avLst/>
          </a:prstGeom>
          <a:noFill/>
        </p:spPr>
        <p:txBody>
          <a:bodyPr wrap="none" rtlCol="0">
            <a:spAutoFit/>
          </a:bodyPr>
          <a:lstStyle/>
          <a:p>
            <a:pPr eaLnBrk="0" fontAlgn="base" hangingPunct="0">
              <a:spcBef>
                <a:spcPct val="0"/>
              </a:spcBef>
              <a:spcAft>
                <a:spcPct val="0"/>
              </a:spcAft>
            </a:pPr>
            <a:r>
              <a:rPr lang="en-US" altLang="x-none" sz="1200" dirty="0" err="1">
                <a:solidFill>
                  <a:schemeClr val="bg2">
                    <a:lumMod val="50000"/>
                  </a:schemeClr>
                </a:solidFill>
                <a:latin typeface="Source Sans Pro" charset="0"/>
                <a:ea typeface="Source Sans Pro" charset="0"/>
                <a:cs typeface="Source Sans Pro" charset="0"/>
              </a:rPr>
              <a:t>Arnoldus</a:t>
            </a:r>
            <a:r>
              <a:rPr lang="en-US" altLang="x-none" sz="1200" dirty="0">
                <a:solidFill>
                  <a:schemeClr val="bg2">
                    <a:lumMod val="50000"/>
                  </a:schemeClr>
                </a:solidFill>
                <a:latin typeface="Source Sans Pro" charset="0"/>
                <a:ea typeface="Source Sans Pro" charset="0"/>
                <a:cs typeface="Source Sans Pro" charset="0"/>
              </a:rPr>
              <a:t> </a:t>
            </a:r>
            <a:r>
              <a:rPr lang="en-US" altLang="x-none" sz="1200" dirty="0" err="1">
                <a:solidFill>
                  <a:schemeClr val="bg2">
                    <a:lumMod val="50000"/>
                  </a:schemeClr>
                </a:solidFill>
                <a:latin typeface="Source Sans Pro" charset="0"/>
                <a:ea typeface="Source Sans Pro" charset="0"/>
                <a:cs typeface="Source Sans Pro" charset="0"/>
              </a:rPr>
              <a:t>Montanus</a:t>
            </a:r>
            <a:r>
              <a:rPr lang="en-US" altLang="x-none" sz="1200" dirty="0">
                <a:solidFill>
                  <a:schemeClr val="bg2">
                    <a:lumMod val="50000"/>
                  </a:schemeClr>
                </a:solidFill>
                <a:latin typeface="Source Sans Pro" charset="0"/>
                <a:ea typeface="Source Sans Pro" charset="0"/>
                <a:cs typeface="Source Sans Pro" charset="0"/>
              </a:rPr>
              <a:t>: Cartagena (1671) Public domain</a:t>
            </a:r>
          </a:p>
          <a:p>
            <a:pPr eaLnBrk="0" fontAlgn="base" hangingPunct="0">
              <a:spcBef>
                <a:spcPct val="0"/>
              </a:spcBef>
              <a:spcAft>
                <a:spcPct val="0"/>
              </a:spcAft>
            </a:pPr>
            <a:endParaRPr lang="x-none" altLang="x-none" sz="1200" dirty="0">
              <a:solidFill>
                <a:schemeClr val="bg2">
                  <a:lumMod val="50000"/>
                </a:schemeClr>
              </a:solidFill>
              <a:latin typeface="Source Sans Pro" charset="0"/>
              <a:ea typeface="Source Sans Pro" charset="0"/>
              <a:cs typeface="Source Sans Pro" charset="0"/>
            </a:endParaRP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Caribbean</a:t>
            </a:r>
            <a:endParaRPr lang="en-US" altLang="x-none" sz="1600" dirty="0">
              <a:solidFill>
                <a:schemeClr val="bg1"/>
              </a:solidFill>
              <a:latin typeface="Source Sans Pro" charset="0"/>
              <a:ea typeface="Source Sans Pro" charset="0"/>
              <a:cs typeface="Source Sans Pro" charset="0"/>
            </a:endParaRPr>
          </a:p>
        </p:txBody>
      </p:sp>
      <p:pic>
        <p:nvPicPr>
          <p:cNvPr id="3" name="Picture 2">
            <a:extLst>
              <a:ext uri="{FF2B5EF4-FFF2-40B4-BE49-F238E27FC236}">
                <a16:creationId xmlns:a16="http://schemas.microsoft.com/office/drawing/2014/main" id="{595FAD35-247B-6945-BA15-C1940D471364}"/>
              </a:ext>
            </a:extLst>
          </p:cNvPr>
          <p:cNvPicPr>
            <a:picLocks noChangeAspect="1"/>
          </p:cNvPicPr>
          <p:nvPr/>
        </p:nvPicPr>
        <p:blipFill>
          <a:blip r:embed="rId4"/>
          <a:stretch>
            <a:fillRect/>
          </a:stretch>
        </p:blipFill>
        <p:spPr>
          <a:xfrm>
            <a:off x="4043959" y="246965"/>
            <a:ext cx="7826599" cy="6200134"/>
          </a:xfrm>
          <a:prstGeom prst="rect">
            <a:avLst/>
          </a:prstGeom>
        </p:spPr>
      </p:pic>
    </p:spTree>
    <p:extLst>
      <p:ext uri="{BB962C8B-B14F-4D97-AF65-F5344CB8AC3E}">
        <p14:creationId xmlns:p14="http://schemas.microsoft.com/office/powerpoint/2010/main" val="3122726180"/>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FE973B5-8911-CF41-B08A-95B29A43CCF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79538" y="1362234"/>
            <a:ext cx="13057391" cy="7259408"/>
          </a:xfrm>
          <a:prstGeom prst="rect">
            <a:avLst/>
          </a:prstGeom>
        </p:spPr>
      </p:pic>
      <p:sp>
        <p:nvSpPr>
          <p:cNvPr id="9" name="Rectangle 8">
            <a:extLst>
              <a:ext uri="{FF2B5EF4-FFF2-40B4-BE49-F238E27FC236}">
                <a16:creationId xmlns:a16="http://schemas.microsoft.com/office/drawing/2014/main" id="{E706F08E-1901-2448-B183-5C353A96C3AB}"/>
              </a:ext>
            </a:extLst>
          </p:cNvPr>
          <p:cNvSpPr/>
          <p:nvPr/>
        </p:nvSpPr>
        <p:spPr>
          <a:xfrm>
            <a:off x="-167640" y="-18113"/>
            <a:ext cx="12715240" cy="4124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DB0483A-5078-BB45-95F3-5B4D67321E84}"/>
              </a:ext>
            </a:extLst>
          </p:cNvPr>
          <p:cNvSpPr/>
          <p:nvPr/>
        </p:nvSpPr>
        <p:spPr>
          <a:xfrm>
            <a:off x="3815760" y="3388534"/>
            <a:ext cx="12715240" cy="3997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AB36B33-8EB5-1243-9016-62F00E6951D9}"/>
              </a:ext>
            </a:extLst>
          </p:cNvPr>
          <p:cNvSpPr/>
          <p:nvPr/>
        </p:nvSpPr>
        <p:spPr>
          <a:xfrm>
            <a:off x="-91440" y="1244769"/>
            <a:ext cx="386910" cy="5613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EDE56E0-4F74-444F-9BD6-CB5BAC7F5C93}"/>
              </a:ext>
            </a:extLst>
          </p:cNvPr>
          <p:cNvSpPr/>
          <p:nvPr/>
        </p:nvSpPr>
        <p:spPr>
          <a:xfrm rot="5400000">
            <a:off x="1788655" y="4875037"/>
            <a:ext cx="237485" cy="3814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0E4CBCE1-C186-9142-9FAE-330923EE4FA3}"/>
              </a:ext>
            </a:extLst>
          </p:cNvPr>
          <p:cNvSpPr/>
          <p:nvPr/>
        </p:nvSpPr>
        <p:spPr>
          <a:xfrm>
            <a:off x="1973580" y="5382260"/>
            <a:ext cx="78740" cy="7874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4035030" y="6223799"/>
            <a:ext cx="4254691" cy="461665"/>
          </a:xfrm>
          <a:prstGeom prst="rect">
            <a:avLst/>
          </a:prstGeom>
          <a:noFill/>
        </p:spPr>
        <p:txBody>
          <a:bodyPr wrap="none" rtlCol="0">
            <a:spAutoFit/>
          </a:bodyPr>
          <a:lstStyle/>
          <a:p>
            <a:pPr eaLnBrk="0" fontAlgn="base" hangingPunct="0">
              <a:spcBef>
                <a:spcPct val="0"/>
              </a:spcBef>
              <a:spcAft>
                <a:spcPct val="0"/>
              </a:spcAft>
            </a:pPr>
            <a:r>
              <a:rPr lang="en-US" altLang="x-none" sz="1200" dirty="0">
                <a:solidFill>
                  <a:schemeClr val="bg2">
                    <a:lumMod val="50000"/>
                  </a:schemeClr>
                </a:solidFill>
                <a:latin typeface="Source Sans Pro" charset="0"/>
                <a:ea typeface="Source Sans Pro" charset="0"/>
                <a:cs typeface="Source Sans Pro" charset="0"/>
              </a:rPr>
              <a:t>Nuestra </a:t>
            </a:r>
            <a:r>
              <a:rPr lang="en-US" altLang="x-none" sz="1200" dirty="0" err="1">
                <a:solidFill>
                  <a:schemeClr val="bg2">
                    <a:lumMod val="50000"/>
                  </a:schemeClr>
                </a:solidFill>
                <a:latin typeface="Source Sans Pro" charset="0"/>
                <a:ea typeface="Source Sans Pro" charset="0"/>
                <a:cs typeface="Source Sans Pro" charset="0"/>
              </a:rPr>
              <a:t>Señora</a:t>
            </a:r>
            <a:r>
              <a:rPr lang="en-US" altLang="x-none" sz="1200" dirty="0">
                <a:solidFill>
                  <a:schemeClr val="bg2">
                    <a:lumMod val="50000"/>
                  </a:schemeClr>
                </a:solidFill>
                <a:latin typeface="Source Sans Pro" charset="0"/>
                <a:ea typeface="Source Sans Pro" charset="0"/>
                <a:cs typeface="Source Sans Pro" charset="0"/>
              </a:rPr>
              <a:t> de la Merced, Lima, Peru (19</a:t>
            </a:r>
            <a:r>
              <a:rPr lang="en-US" altLang="x-none" sz="1200" baseline="30000" dirty="0">
                <a:solidFill>
                  <a:schemeClr val="bg2">
                    <a:lumMod val="50000"/>
                  </a:schemeClr>
                </a:solidFill>
                <a:latin typeface="Source Sans Pro" charset="0"/>
                <a:ea typeface="Source Sans Pro" charset="0"/>
                <a:cs typeface="Source Sans Pro" charset="0"/>
              </a:rPr>
              <a:t>th</a:t>
            </a:r>
            <a:r>
              <a:rPr lang="en-US" altLang="x-none" sz="1200" dirty="0">
                <a:solidFill>
                  <a:schemeClr val="bg2">
                    <a:lumMod val="50000"/>
                  </a:schemeClr>
                </a:solidFill>
                <a:latin typeface="Source Sans Pro" charset="0"/>
                <a:ea typeface="Source Sans Pro" charset="0"/>
                <a:cs typeface="Source Sans Pro" charset="0"/>
              </a:rPr>
              <a:t> C) Public domain</a:t>
            </a:r>
          </a:p>
          <a:p>
            <a:pPr eaLnBrk="0" fontAlgn="base" hangingPunct="0">
              <a:spcBef>
                <a:spcPct val="0"/>
              </a:spcBef>
              <a:spcAft>
                <a:spcPct val="0"/>
              </a:spcAft>
            </a:pPr>
            <a:endParaRPr lang="x-none" altLang="x-none" sz="1200" dirty="0">
              <a:solidFill>
                <a:schemeClr val="bg2">
                  <a:lumMod val="50000"/>
                </a:schemeClr>
              </a:solidFill>
              <a:latin typeface="Source Sans Pro" charset="0"/>
              <a:ea typeface="Source Sans Pro" charset="0"/>
              <a:cs typeface="Source Sans Pro" charset="0"/>
            </a:endParaRP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Caribbean</a:t>
            </a:r>
            <a:endParaRPr lang="en-US" altLang="x-none" sz="1600" dirty="0">
              <a:solidFill>
                <a:schemeClr val="bg1"/>
              </a:solidFill>
              <a:latin typeface="Source Sans Pro" charset="0"/>
              <a:ea typeface="Source Sans Pro" charset="0"/>
              <a:cs typeface="Source Sans Pro" charset="0"/>
            </a:endParaRPr>
          </a:p>
        </p:txBody>
      </p:sp>
      <p:pic>
        <p:nvPicPr>
          <p:cNvPr id="4" name="Picture 3">
            <a:extLst>
              <a:ext uri="{FF2B5EF4-FFF2-40B4-BE49-F238E27FC236}">
                <a16:creationId xmlns:a16="http://schemas.microsoft.com/office/drawing/2014/main" id="{893CEB7A-E7F3-C64F-AA99-E4541ECE16E4}"/>
              </a:ext>
            </a:extLst>
          </p:cNvPr>
          <p:cNvPicPr>
            <a:picLocks noChangeAspect="1"/>
          </p:cNvPicPr>
          <p:nvPr/>
        </p:nvPicPr>
        <p:blipFill>
          <a:blip r:embed="rId4"/>
          <a:stretch>
            <a:fillRect/>
          </a:stretch>
        </p:blipFill>
        <p:spPr>
          <a:xfrm>
            <a:off x="4035030" y="246965"/>
            <a:ext cx="8156970" cy="5976834"/>
          </a:xfrm>
          <a:prstGeom prst="rect">
            <a:avLst/>
          </a:prstGeom>
        </p:spPr>
      </p:pic>
    </p:spTree>
    <p:extLst>
      <p:ext uri="{BB962C8B-B14F-4D97-AF65-F5344CB8AC3E}">
        <p14:creationId xmlns:p14="http://schemas.microsoft.com/office/powerpoint/2010/main" val="3410430254"/>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7FCFA9F-EE87-9343-8C4C-DE07851EAFD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51498" y="2630737"/>
            <a:ext cx="13057391" cy="7259408"/>
          </a:xfrm>
          <a:prstGeom prst="rect">
            <a:avLst/>
          </a:prstGeom>
        </p:spPr>
      </p:pic>
      <p:sp>
        <p:nvSpPr>
          <p:cNvPr id="9" name="Rectangle 8">
            <a:extLst>
              <a:ext uri="{FF2B5EF4-FFF2-40B4-BE49-F238E27FC236}">
                <a16:creationId xmlns:a16="http://schemas.microsoft.com/office/drawing/2014/main" id="{00A5ADF1-46B4-884C-B685-54513B5B2041}"/>
              </a:ext>
            </a:extLst>
          </p:cNvPr>
          <p:cNvSpPr/>
          <p:nvPr/>
        </p:nvSpPr>
        <p:spPr>
          <a:xfrm>
            <a:off x="-167640" y="-18113"/>
            <a:ext cx="12715240" cy="4124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D7C7C94-F949-6048-8BE7-3BDE9930F2EF}"/>
              </a:ext>
            </a:extLst>
          </p:cNvPr>
          <p:cNvSpPr/>
          <p:nvPr/>
        </p:nvSpPr>
        <p:spPr>
          <a:xfrm>
            <a:off x="3815760" y="3388534"/>
            <a:ext cx="12715240" cy="3997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65331B0-17EB-6D4D-BE35-4482230EE2F2}"/>
              </a:ext>
            </a:extLst>
          </p:cNvPr>
          <p:cNvSpPr/>
          <p:nvPr/>
        </p:nvSpPr>
        <p:spPr>
          <a:xfrm>
            <a:off x="-91440" y="1244769"/>
            <a:ext cx="386910" cy="5613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BB63425-928D-954C-BC01-1DCC63170164}"/>
              </a:ext>
            </a:extLst>
          </p:cNvPr>
          <p:cNvSpPr/>
          <p:nvPr/>
        </p:nvSpPr>
        <p:spPr>
          <a:xfrm rot="5400000">
            <a:off x="1788655" y="4875037"/>
            <a:ext cx="237485" cy="3814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6531AF1B-BD8B-7642-B8BC-43CBE0312E10}"/>
              </a:ext>
            </a:extLst>
          </p:cNvPr>
          <p:cNvSpPr/>
          <p:nvPr/>
        </p:nvSpPr>
        <p:spPr>
          <a:xfrm>
            <a:off x="1973580" y="5382260"/>
            <a:ext cx="78740" cy="7874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3997661" y="5335929"/>
            <a:ext cx="3137397" cy="461665"/>
          </a:xfrm>
          <a:prstGeom prst="rect">
            <a:avLst/>
          </a:prstGeom>
          <a:noFill/>
        </p:spPr>
        <p:txBody>
          <a:bodyPr wrap="none" rtlCol="0">
            <a:spAutoFit/>
          </a:bodyPr>
          <a:lstStyle/>
          <a:p>
            <a:pPr eaLnBrk="0" fontAlgn="base" hangingPunct="0">
              <a:spcBef>
                <a:spcPct val="0"/>
              </a:spcBef>
              <a:spcAft>
                <a:spcPct val="0"/>
              </a:spcAft>
            </a:pPr>
            <a:r>
              <a:rPr lang="en-US" altLang="x-none" sz="1200" dirty="0">
                <a:solidFill>
                  <a:schemeClr val="bg2">
                    <a:lumMod val="50000"/>
                  </a:schemeClr>
                </a:solidFill>
                <a:latin typeface="Source Sans Pro" charset="0"/>
                <a:ea typeface="Source Sans Pro" charset="0"/>
                <a:cs typeface="Source Sans Pro" charset="0"/>
              </a:rPr>
              <a:t>San Juan de Puerto Rico (1770) Public domain</a:t>
            </a:r>
          </a:p>
          <a:p>
            <a:pPr eaLnBrk="0" fontAlgn="base" hangingPunct="0">
              <a:spcBef>
                <a:spcPct val="0"/>
              </a:spcBef>
              <a:spcAft>
                <a:spcPct val="0"/>
              </a:spcAft>
            </a:pPr>
            <a:endParaRPr lang="x-none" altLang="x-none" sz="1200" dirty="0">
              <a:solidFill>
                <a:schemeClr val="bg2">
                  <a:lumMod val="50000"/>
                </a:schemeClr>
              </a:solidFill>
              <a:latin typeface="Source Sans Pro" charset="0"/>
              <a:ea typeface="Source Sans Pro" charset="0"/>
              <a:cs typeface="Source Sans Pro" charset="0"/>
            </a:endParaRP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Caribbean</a:t>
            </a:r>
            <a:endParaRPr lang="en-US" altLang="x-none" sz="1600" dirty="0">
              <a:solidFill>
                <a:schemeClr val="bg1"/>
              </a:solidFill>
              <a:latin typeface="Source Sans Pro" charset="0"/>
              <a:ea typeface="Source Sans Pro" charset="0"/>
              <a:cs typeface="Source Sans Pro" charset="0"/>
            </a:endParaRPr>
          </a:p>
        </p:txBody>
      </p:sp>
      <p:pic>
        <p:nvPicPr>
          <p:cNvPr id="3" name="Picture 2">
            <a:extLst>
              <a:ext uri="{FF2B5EF4-FFF2-40B4-BE49-F238E27FC236}">
                <a16:creationId xmlns:a16="http://schemas.microsoft.com/office/drawing/2014/main" id="{ECDF5F79-3EDE-4F49-83BB-CC73B0F2CFFE}"/>
              </a:ext>
            </a:extLst>
          </p:cNvPr>
          <p:cNvPicPr>
            <a:picLocks noChangeAspect="1"/>
          </p:cNvPicPr>
          <p:nvPr/>
        </p:nvPicPr>
        <p:blipFill>
          <a:blip r:embed="rId4"/>
          <a:stretch>
            <a:fillRect/>
          </a:stretch>
        </p:blipFill>
        <p:spPr>
          <a:xfrm>
            <a:off x="3997661" y="246965"/>
            <a:ext cx="8203871" cy="5088964"/>
          </a:xfrm>
          <a:prstGeom prst="rect">
            <a:avLst/>
          </a:prstGeom>
        </p:spPr>
      </p:pic>
    </p:spTree>
    <p:extLst>
      <p:ext uri="{BB962C8B-B14F-4D97-AF65-F5344CB8AC3E}">
        <p14:creationId xmlns:p14="http://schemas.microsoft.com/office/powerpoint/2010/main" val="2331535247"/>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3678A65-F724-754D-9881-9122747B5E6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90475" y="1182345"/>
            <a:ext cx="13057391" cy="7259408"/>
          </a:xfrm>
          <a:prstGeom prst="rect">
            <a:avLst/>
          </a:prstGeom>
        </p:spPr>
      </p:pic>
      <p:sp>
        <p:nvSpPr>
          <p:cNvPr id="9" name="Rectangle 8">
            <a:extLst>
              <a:ext uri="{FF2B5EF4-FFF2-40B4-BE49-F238E27FC236}">
                <a16:creationId xmlns:a16="http://schemas.microsoft.com/office/drawing/2014/main" id="{EF1D74B0-6D3A-AE4A-A4B4-C47D8D994108}"/>
              </a:ext>
            </a:extLst>
          </p:cNvPr>
          <p:cNvSpPr/>
          <p:nvPr/>
        </p:nvSpPr>
        <p:spPr>
          <a:xfrm>
            <a:off x="-167640" y="-18113"/>
            <a:ext cx="12715240" cy="4124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FE36250-0AA3-454B-9F8C-6548D7AC34D4}"/>
              </a:ext>
            </a:extLst>
          </p:cNvPr>
          <p:cNvSpPr/>
          <p:nvPr/>
        </p:nvSpPr>
        <p:spPr>
          <a:xfrm>
            <a:off x="3815760" y="3388534"/>
            <a:ext cx="12715240" cy="3997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11AD57C-F4AA-E946-BC2B-D7FB7811E0A5}"/>
              </a:ext>
            </a:extLst>
          </p:cNvPr>
          <p:cNvSpPr/>
          <p:nvPr/>
        </p:nvSpPr>
        <p:spPr>
          <a:xfrm>
            <a:off x="-91440" y="1244769"/>
            <a:ext cx="386910" cy="5613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2C4CF7C-B340-1144-806B-5C2888B766F3}"/>
              </a:ext>
            </a:extLst>
          </p:cNvPr>
          <p:cNvSpPr/>
          <p:nvPr/>
        </p:nvSpPr>
        <p:spPr>
          <a:xfrm rot="5400000">
            <a:off x="1788655" y="4875037"/>
            <a:ext cx="237485" cy="3814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5A1A0D95-E16D-1B4F-989B-408B746CB8C8}"/>
              </a:ext>
            </a:extLst>
          </p:cNvPr>
          <p:cNvSpPr/>
          <p:nvPr/>
        </p:nvSpPr>
        <p:spPr>
          <a:xfrm>
            <a:off x="1973580" y="5382260"/>
            <a:ext cx="78740" cy="7874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91831A1-C871-494A-A052-7975D7D1A9B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967743" y="246965"/>
            <a:ext cx="8224257" cy="5684538"/>
          </a:xfrm>
          <a:prstGeom prst="rect">
            <a:avLst/>
          </a:prstGeom>
        </p:spPr>
      </p:pic>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3967743" y="5931503"/>
            <a:ext cx="5221301" cy="461665"/>
          </a:xfrm>
          <a:prstGeom prst="rect">
            <a:avLst/>
          </a:prstGeom>
          <a:noFill/>
        </p:spPr>
        <p:txBody>
          <a:bodyPr wrap="none" rtlCol="0">
            <a:spAutoFit/>
          </a:bodyPr>
          <a:lstStyle/>
          <a:p>
            <a:pPr eaLnBrk="0" fontAlgn="base" hangingPunct="0">
              <a:spcBef>
                <a:spcPct val="0"/>
              </a:spcBef>
              <a:spcAft>
                <a:spcPct val="0"/>
              </a:spcAft>
            </a:pPr>
            <a:r>
              <a:rPr lang="en-US" altLang="x-none" sz="1200" dirty="0">
                <a:solidFill>
                  <a:schemeClr val="bg2">
                    <a:lumMod val="50000"/>
                  </a:schemeClr>
                </a:solidFill>
                <a:latin typeface="Source Sans Pro" charset="0"/>
                <a:ea typeface="Source Sans Pro" charset="0"/>
                <a:cs typeface="Source Sans Pro" charset="0"/>
              </a:rPr>
              <a:t>Pieter van den </a:t>
            </a:r>
            <a:r>
              <a:rPr lang="en-US" altLang="x-none" sz="1200" dirty="0" err="1">
                <a:solidFill>
                  <a:schemeClr val="bg2">
                    <a:lumMod val="50000"/>
                  </a:schemeClr>
                </a:solidFill>
                <a:latin typeface="Source Sans Pro" charset="0"/>
                <a:ea typeface="Source Sans Pro" charset="0"/>
                <a:cs typeface="Source Sans Pro" charset="0"/>
              </a:rPr>
              <a:t>Keere</a:t>
            </a:r>
            <a:r>
              <a:rPr lang="en-US" altLang="x-none" sz="1200" dirty="0">
                <a:solidFill>
                  <a:schemeClr val="bg2">
                    <a:lumMod val="50000"/>
                  </a:schemeClr>
                </a:solidFill>
                <a:latin typeface="Source Sans Pro" charset="0"/>
                <a:ea typeface="Source Sans Pro" charset="0"/>
                <a:cs typeface="Source Sans Pro" charset="0"/>
              </a:rPr>
              <a:t>: Island and fortress of Mozambique (1598) Public domain</a:t>
            </a:r>
          </a:p>
          <a:p>
            <a:pPr eaLnBrk="0" fontAlgn="base" hangingPunct="0">
              <a:spcBef>
                <a:spcPct val="0"/>
              </a:spcBef>
              <a:spcAft>
                <a:spcPct val="0"/>
              </a:spcAft>
            </a:pPr>
            <a:endParaRPr lang="x-none" altLang="x-none" sz="1200" dirty="0">
              <a:solidFill>
                <a:schemeClr val="bg2">
                  <a:lumMod val="50000"/>
                </a:schemeClr>
              </a:solidFill>
              <a:latin typeface="Source Sans Pro" charset="0"/>
              <a:ea typeface="Source Sans Pro" charset="0"/>
              <a:cs typeface="Source Sans Pro" charset="0"/>
            </a:endParaRP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Caribbean</a:t>
            </a:r>
            <a:endParaRPr lang="en-US" altLang="x-none" sz="1600" dirty="0">
              <a:solidFill>
                <a:schemeClr val="bg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3176002017"/>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C47AC27-734E-F94A-904D-69907803AB7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90475" y="1182345"/>
            <a:ext cx="13057391" cy="7259408"/>
          </a:xfrm>
          <a:prstGeom prst="rect">
            <a:avLst/>
          </a:prstGeom>
        </p:spPr>
      </p:pic>
      <p:sp>
        <p:nvSpPr>
          <p:cNvPr id="9" name="Rectangle 8">
            <a:extLst>
              <a:ext uri="{FF2B5EF4-FFF2-40B4-BE49-F238E27FC236}">
                <a16:creationId xmlns:a16="http://schemas.microsoft.com/office/drawing/2014/main" id="{7C700C77-BED0-BC4B-8F43-CB34C0CFC044}"/>
              </a:ext>
            </a:extLst>
          </p:cNvPr>
          <p:cNvSpPr/>
          <p:nvPr/>
        </p:nvSpPr>
        <p:spPr>
          <a:xfrm>
            <a:off x="-167640" y="-18113"/>
            <a:ext cx="12715240" cy="4124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D0A75FE-DD42-054F-9F12-315235F32561}"/>
              </a:ext>
            </a:extLst>
          </p:cNvPr>
          <p:cNvSpPr/>
          <p:nvPr/>
        </p:nvSpPr>
        <p:spPr>
          <a:xfrm>
            <a:off x="3815760" y="3388534"/>
            <a:ext cx="12715240" cy="3997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F765BE8-7290-D446-AE51-E951E354990C}"/>
              </a:ext>
            </a:extLst>
          </p:cNvPr>
          <p:cNvSpPr/>
          <p:nvPr/>
        </p:nvSpPr>
        <p:spPr>
          <a:xfrm>
            <a:off x="-91440" y="1244769"/>
            <a:ext cx="386910" cy="5613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B455A93-37C9-0A47-B4F6-52018AB17BF9}"/>
              </a:ext>
            </a:extLst>
          </p:cNvPr>
          <p:cNvSpPr/>
          <p:nvPr/>
        </p:nvSpPr>
        <p:spPr>
          <a:xfrm rot="5400000">
            <a:off x="1788655" y="4875037"/>
            <a:ext cx="237485" cy="3814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C9FBC7D3-3791-AC43-AE7D-6D540400854A}"/>
              </a:ext>
            </a:extLst>
          </p:cNvPr>
          <p:cNvSpPr/>
          <p:nvPr/>
        </p:nvSpPr>
        <p:spPr>
          <a:xfrm>
            <a:off x="1973580" y="5382260"/>
            <a:ext cx="78740" cy="7874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E9DB89DD-36E4-9A4B-A5FA-5345254B73D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997662" y="246965"/>
            <a:ext cx="8194338" cy="6145754"/>
          </a:xfrm>
          <a:prstGeom prst="rect">
            <a:avLst/>
          </a:prstGeom>
        </p:spPr>
      </p:pic>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3997662" y="6392719"/>
            <a:ext cx="3435556" cy="461665"/>
          </a:xfrm>
          <a:prstGeom prst="rect">
            <a:avLst/>
          </a:prstGeom>
          <a:noFill/>
        </p:spPr>
        <p:txBody>
          <a:bodyPr wrap="none" rtlCol="0">
            <a:spAutoFit/>
          </a:bodyPr>
          <a:lstStyle/>
          <a:p>
            <a:pPr eaLnBrk="0" fontAlgn="base" hangingPunct="0">
              <a:spcBef>
                <a:spcPct val="0"/>
              </a:spcBef>
              <a:spcAft>
                <a:spcPct val="0"/>
              </a:spcAft>
            </a:pPr>
            <a:r>
              <a:rPr lang="en-US" altLang="x-none" sz="1200" dirty="0" err="1">
                <a:solidFill>
                  <a:schemeClr val="bg2">
                    <a:lumMod val="50000"/>
                  </a:schemeClr>
                </a:solidFill>
                <a:latin typeface="Source Sans Pro" charset="0"/>
                <a:ea typeface="Source Sans Pro" charset="0"/>
                <a:cs typeface="Source Sans Pro" charset="0"/>
              </a:rPr>
              <a:t>Nossa</a:t>
            </a:r>
            <a:r>
              <a:rPr lang="en-US" altLang="x-none" sz="1200" dirty="0">
                <a:solidFill>
                  <a:schemeClr val="bg2">
                    <a:lumMod val="50000"/>
                  </a:schemeClr>
                </a:solidFill>
                <a:latin typeface="Source Sans Pro" charset="0"/>
                <a:ea typeface="Source Sans Pro" charset="0"/>
                <a:cs typeface="Source Sans Pro" charset="0"/>
              </a:rPr>
              <a:t> </a:t>
            </a:r>
            <a:r>
              <a:rPr lang="en-US" altLang="x-none" sz="1200" dirty="0" err="1">
                <a:solidFill>
                  <a:schemeClr val="bg2">
                    <a:lumMod val="50000"/>
                  </a:schemeClr>
                </a:solidFill>
                <a:latin typeface="Source Sans Pro" charset="0"/>
                <a:ea typeface="Source Sans Pro" charset="0"/>
                <a:cs typeface="Source Sans Pro" charset="0"/>
              </a:rPr>
              <a:t>Senhora</a:t>
            </a:r>
            <a:r>
              <a:rPr lang="en-US" altLang="x-none" sz="1200" dirty="0">
                <a:solidFill>
                  <a:schemeClr val="bg2">
                    <a:lumMod val="50000"/>
                  </a:schemeClr>
                </a:solidFill>
                <a:latin typeface="Source Sans Pro" charset="0"/>
                <a:ea typeface="Source Sans Pro" charset="0"/>
                <a:cs typeface="Source Sans Pro" charset="0"/>
              </a:rPr>
              <a:t> do </a:t>
            </a:r>
            <a:r>
              <a:rPr lang="en-US" altLang="x-none" sz="1200" dirty="0" err="1">
                <a:solidFill>
                  <a:schemeClr val="bg2">
                    <a:lumMod val="50000"/>
                  </a:schemeClr>
                </a:solidFill>
                <a:latin typeface="Source Sans Pro" charset="0"/>
                <a:ea typeface="Source Sans Pro" charset="0"/>
                <a:cs typeface="Source Sans Pro" charset="0"/>
              </a:rPr>
              <a:t>Baluarte</a:t>
            </a:r>
            <a:r>
              <a:rPr lang="en-US" altLang="x-none" sz="1200" dirty="0">
                <a:solidFill>
                  <a:schemeClr val="bg2">
                    <a:lumMod val="50000"/>
                  </a:schemeClr>
                </a:solidFill>
                <a:latin typeface="Source Sans Pro" charset="0"/>
                <a:ea typeface="Source Sans Pro" charset="0"/>
                <a:cs typeface="Source Sans Pro" charset="0"/>
              </a:rPr>
              <a:t> chapel (1522) CC BY 2.0</a:t>
            </a:r>
          </a:p>
          <a:p>
            <a:pPr eaLnBrk="0" fontAlgn="base" hangingPunct="0">
              <a:spcBef>
                <a:spcPct val="0"/>
              </a:spcBef>
              <a:spcAft>
                <a:spcPct val="0"/>
              </a:spcAft>
            </a:pPr>
            <a:endParaRPr lang="x-none" altLang="x-none" sz="1200" dirty="0">
              <a:solidFill>
                <a:schemeClr val="bg2">
                  <a:lumMod val="50000"/>
                </a:schemeClr>
              </a:solidFill>
              <a:latin typeface="Source Sans Pro" charset="0"/>
              <a:ea typeface="Source Sans Pro" charset="0"/>
              <a:cs typeface="Source Sans Pro" charset="0"/>
            </a:endParaRP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Caribbean</a:t>
            </a:r>
            <a:endParaRPr lang="en-US" altLang="x-none" sz="1600" dirty="0">
              <a:solidFill>
                <a:schemeClr val="bg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3127213975"/>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8F67136-876C-0A41-A9C1-1ED8514E32D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90475" y="1182345"/>
            <a:ext cx="13057391" cy="7259408"/>
          </a:xfrm>
          <a:prstGeom prst="rect">
            <a:avLst/>
          </a:prstGeom>
        </p:spPr>
      </p:pic>
      <p:sp>
        <p:nvSpPr>
          <p:cNvPr id="9" name="Rectangle 8">
            <a:extLst>
              <a:ext uri="{FF2B5EF4-FFF2-40B4-BE49-F238E27FC236}">
                <a16:creationId xmlns:a16="http://schemas.microsoft.com/office/drawing/2014/main" id="{A76051D6-D056-7345-8B23-ABB321BBE210}"/>
              </a:ext>
            </a:extLst>
          </p:cNvPr>
          <p:cNvSpPr/>
          <p:nvPr/>
        </p:nvSpPr>
        <p:spPr>
          <a:xfrm>
            <a:off x="-167640" y="-18113"/>
            <a:ext cx="12715240" cy="4124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7201BBD-84AA-0C4F-A9F6-A1E8FD349E62}"/>
              </a:ext>
            </a:extLst>
          </p:cNvPr>
          <p:cNvSpPr/>
          <p:nvPr/>
        </p:nvSpPr>
        <p:spPr>
          <a:xfrm>
            <a:off x="3815760" y="3388534"/>
            <a:ext cx="12715240" cy="3997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6C1DF10-6DB2-0449-BBF7-C44B32CFD2C1}"/>
              </a:ext>
            </a:extLst>
          </p:cNvPr>
          <p:cNvSpPr/>
          <p:nvPr/>
        </p:nvSpPr>
        <p:spPr>
          <a:xfrm>
            <a:off x="-91440" y="1244769"/>
            <a:ext cx="386910" cy="5613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6E4FC63-61BD-364C-870D-484F2F8DC477}"/>
              </a:ext>
            </a:extLst>
          </p:cNvPr>
          <p:cNvSpPr/>
          <p:nvPr/>
        </p:nvSpPr>
        <p:spPr>
          <a:xfrm rot="5400000">
            <a:off x="1788655" y="4875037"/>
            <a:ext cx="237485" cy="3814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2FDF88BE-2F31-4843-A5BA-3C27EC402BF1}"/>
              </a:ext>
            </a:extLst>
          </p:cNvPr>
          <p:cNvSpPr/>
          <p:nvPr/>
        </p:nvSpPr>
        <p:spPr>
          <a:xfrm>
            <a:off x="1973580" y="5382260"/>
            <a:ext cx="78740" cy="7874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4035030" y="6119983"/>
            <a:ext cx="3121367" cy="461665"/>
          </a:xfrm>
          <a:prstGeom prst="rect">
            <a:avLst/>
          </a:prstGeom>
          <a:noFill/>
        </p:spPr>
        <p:txBody>
          <a:bodyPr wrap="none" rtlCol="0">
            <a:spAutoFit/>
          </a:bodyPr>
          <a:lstStyle/>
          <a:p>
            <a:pPr eaLnBrk="0" fontAlgn="base" hangingPunct="0">
              <a:spcBef>
                <a:spcPct val="0"/>
              </a:spcBef>
              <a:spcAft>
                <a:spcPct val="0"/>
              </a:spcAft>
            </a:pPr>
            <a:r>
              <a:rPr lang="en-US" altLang="x-none" sz="1200" dirty="0">
                <a:solidFill>
                  <a:schemeClr val="bg2">
                    <a:lumMod val="50000"/>
                  </a:schemeClr>
                </a:solidFill>
                <a:latin typeface="Source Sans Pro" charset="0"/>
                <a:ea typeface="Source Sans Pro" charset="0"/>
                <a:cs typeface="Source Sans Pro" charset="0"/>
              </a:rPr>
              <a:t>Fortress of Mozambique (1655) Public domain</a:t>
            </a:r>
          </a:p>
          <a:p>
            <a:pPr eaLnBrk="0" fontAlgn="base" hangingPunct="0">
              <a:spcBef>
                <a:spcPct val="0"/>
              </a:spcBef>
              <a:spcAft>
                <a:spcPct val="0"/>
              </a:spcAft>
            </a:pPr>
            <a:endParaRPr lang="x-none" altLang="x-none" sz="1200" dirty="0">
              <a:solidFill>
                <a:schemeClr val="bg2">
                  <a:lumMod val="50000"/>
                </a:schemeClr>
              </a:solidFill>
              <a:latin typeface="Source Sans Pro" charset="0"/>
              <a:ea typeface="Source Sans Pro" charset="0"/>
              <a:cs typeface="Source Sans Pro" charset="0"/>
            </a:endParaRP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Caribbean</a:t>
            </a:r>
            <a:endParaRPr lang="en-US" altLang="x-none" sz="1600" dirty="0">
              <a:solidFill>
                <a:schemeClr val="bg1"/>
              </a:solidFill>
              <a:latin typeface="Source Sans Pro" charset="0"/>
              <a:ea typeface="Source Sans Pro" charset="0"/>
              <a:cs typeface="Source Sans Pro" charset="0"/>
            </a:endParaRPr>
          </a:p>
        </p:txBody>
      </p:sp>
      <p:pic>
        <p:nvPicPr>
          <p:cNvPr id="4" name="Picture 3">
            <a:extLst>
              <a:ext uri="{FF2B5EF4-FFF2-40B4-BE49-F238E27FC236}">
                <a16:creationId xmlns:a16="http://schemas.microsoft.com/office/drawing/2014/main" id="{836DF3FC-120E-054D-AB43-EE0028C41B6E}"/>
              </a:ext>
            </a:extLst>
          </p:cNvPr>
          <p:cNvPicPr>
            <a:picLocks noChangeAspect="1"/>
          </p:cNvPicPr>
          <p:nvPr/>
        </p:nvPicPr>
        <p:blipFill>
          <a:blip r:embed="rId4"/>
          <a:stretch>
            <a:fillRect/>
          </a:stretch>
        </p:blipFill>
        <p:spPr>
          <a:xfrm>
            <a:off x="4035030" y="246965"/>
            <a:ext cx="8156970" cy="5873018"/>
          </a:xfrm>
          <a:prstGeom prst="rect">
            <a:avLst/>
          </a:prstGeom>
        </p:spPr>
      </p:pic>
    </p:spTree>
    <p:extLst>
      <p:ext uri="{BB962C8B-B14F-4D97-AF65-F5344CB8AC3E}">
        <p14:creationId xmlns:p14="http://schemas.microsoft.com/office/powerpoint/2010/main" val="63022820"/>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C1C670B-5DE0-754D-83FF-DB315D09CF4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34539" y="2346243"/>
            <a:ext cx="13057391" cy="7259408"/>
          </a:xfrm>
          <a:prstGeom prst="rect">
            <a:avLst/>
          </a:prstGeom>
        </p:spPr>
      </p:pic>
      <p:sp>
        <p:nvSpPr>
          <p:cNvPr id="9" name="Rectangle 8">
            <a:extLst>
              <a:ext uri="{FF2B5EF4-FFF2-40B4-BE49-F238E27FC236}">
                <a16:creationId xmlns:a16="http://schemas.microsoft.com/office/drawing/2014/main" id="{53CEE89C-249A-5A4D-8F10-7CFFCAEC4AA6}"/>
              </a:ext>
            </a:extLst>
          </p:cNvPr>
          <p:cNvSpPr/>
          <p:nvPr/>
        </p:nvSpPr>
        <p:spPr>
          <a:xfrm>
            <a:off x="-167640" y="-18113"/>
            <a:ext cx="12715240" cy="4124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DAAFDB7-6362-D24F-B314-8297B11195B2}"/>
              </a:ext>
            </a:extLst>
          </p:cNvPr>
          <p:cNvSpPr/>
          <p:nvPr/>
        </p:nvSpPr>
        <p:spPr>
          <a:xfrm>
            <a:off x="3815760" y="3388534"/>
            <a:ext cx="12715240" cy="3997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ACA9D5B-7F38-EE43-90F1-A98B81EA502A}"/>
              </a:ext>
            </a:extLst>
          </p:cNvPr>
          <p:cNvSpPr/>
          <p:nvPr/>
        </p:nvSpPr>
        <p:spPr>
          <a:xfrm>
            <a:off x="-91440" y="1244769"/>
            <a:ext cx="386910" cy="5613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148C054-B2EC-5D43-B9E5-911B663FDBCC}"/>
              </a:ext>
            </a:extLst>
          </p:cNvPr>
          <p:cNvSpPr/>
          <p:nvPr/>
        </p:nvSpPr>
        <p:spPr>
          <a:xfrm rot="5400000">
            <a:off x="1788655" y="4875037"/>
            <a:ext cx="237485" cy="3814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D7F2AE85-6D97-174A-8D71-C30F768F515A}"/>
              </a:ext>
            </a:extLst>
          </p:cNvPr>
          <p:cNvSpPr/>
          <p:nvPr/>
        </p:nvSpPr>
        <p:spPr>
          <a:xfrm>
            <a:off x="1973580" y="5382260"/>
            <a:ext cx="78740" cy="7874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4035029" y="5660752"/>
            <a:ext cx="3482043" cy="461665"/>
          </a:xfrm>
          <a:prstGeom prst="rect">
            <a:avLst/>
          </a:prstGeom>
          <a:noFill/>
        </p:spPr>
        <p:txBody>
          <a:bodyPr wrap="none" rtlCol="0">
            <a:spAutoFit/>
          </a:bodyPr>
          <a:lstStyle/>
          <a:p>
            <a:pPr eaLnBrk="0" fontAlgn="base" hangingPunct="0">
              <a:spcBef>
                <a:spcPct val="0"/>
              </a:spcBef>
              <a:spcAft>
                <a:spcPct val="0"/>
              </a:spcAft>
            </a:pPr>
            <a:r>
              <a:rPr lang="en-US" altLang="x-none" sz="1200" dirty="0">
                <a:solidFill>
                  <a:schemeClr val="bg2">
                    <a:lumMod val="50000"/>
                  </a:schemeClr>
                </a:solidFill>
                <a:latin typeface="Source Sans Pro" charset="0"/>
                <a:ea typeface="Source Sans Pro" charset="0"/>
                <a:cs typeface="Source Sans Pro" charset="0"/>
              </a:rPr>
              <a:t>St. Angelo Fort , Kannur, India (1795) Public domain</a:t>
            </a:r>
          </a:p>
          <a:p>
            <a:pPr eaLnBrk="0" fontAlgn="base" hangingPunct="0">
              <a:spcBef>
                <a:spcPct val="0"/>
              </a:spcBef>
              <a:spcAft>
                <a:spcPct val="0"/>
              </a:spcAft>
            </a:pPr>
            <a:endParaRPr lang="x-none" altLang="x-none" sz="1200" dirty="0">
              <a:solidFill>
                <a:schemeClr val="bg2">
                  <a:lumMod val="50000"/>
                </a:schemeClr>
              </a:solidFill>
              <a:latin typeface="Source Sans Pro" charset="0"/>
              <a:ea typeface="Source Sans Pro" charset="0"/>
              <a:cs typeface="Source Sans Pro" charset="0"/>
            </a:endParaRP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Caribbean</a:t>
            </a:r>
            <a:endParaRPr lang="en-US" altLang="x-none" sz="1600" dirty="0">
              <a:solidFill>
                <a:schemeClr val="bg1"/>
              </a:solidFill>
              <a:latin typeface="Source Sans Pro" charset="0"/>
              <a:ea typeface="Source Sans Pro" charset="0"/>
              <a:cs typeface="Source Sans Pro" charset="0"/>
            </a:endParaRPr>
          </a:p>
        </p:txBody>
      </p:sp>
      <p:pic>
        <p:nvPicPr>
          <p:cNvPr id="3" name="Picture 2">
            <a:extLst>
              <a:ext uri="{FF2B5EF4-FFF2-40B4-BE49-F238E27FC236}">
                <a16:creationId xmlns:a16="http://schemas.microsoft.com/office/drawing/2014/main" id="{66689E02-9D84-0D49-B5DA-2CFA26903001}"/>
              </a:ext>
            </a:extLst>
          </p:cNvPr>
          <p:cNvPicPr>
            <a:picLocks noChangeAspect="1"/>
          </p:cNvPicPr>
          <p:nvPr/>
        </p:nvPicPr>
        <p:blipFill>
          <a:blip r:embed="rId4"/>
          <a:stretch>
            <a:fillRect/>
          </a:stretch>
        </p:blipFill>
        <p:spPr>
          <a:xfrm>
            <a:off x="4035029" y="246964"/>
            <a:ext cx="8186095" cy="5401481"/>
          </a:xfrm>
          <a:prstGeom prst="rect">
            <a:avLst/>
          </a:prstGeom>
        </p:spPr>
      </p:pic>
    </p:spTree>
    <p:extLst>
      <p:ext uri="{BB962C8B-B14F-4D97-AF65-F5344CB8AC3E}">
        <p14:creationId xmlns:p14="http://schemas.microsoft.com/office/powerpoint/2010/main" val="2546005606"/>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5A780CA-B127-1E4E-94CA-8AF404F8663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17171" y="2443795"/>
            <a:ext cx="13057391" cy="7259408"/>
          </a:xfrm>
          <a:prstGeom prst="rect">
            <a:avLst/>
          </a:prstGeom>
        </p:spPr>
      </p:pic>
      <p:sp>
        <p:nvSpPr>
          <p:cNvPr id="9" name="Rectangle 8">
            <a:extLst>
              <a:ext uri="{FF2B5EF4-FFF2-40B4-BE49-F238E27FC236}">
                <a16:creationId xmlns:a16="http://schemas.microsoft.com/office/drawing/2014/main" id="{68CF491F-F954-354C-83D9-4875167AD528}"/>
              </a:ext>
            </a:extLst>
          </p:cNvPr>
          <p:cNvSpPr/>
          <p:nvPr/>
        </p:nvSpPr>
        <p:spPr>
          <a:xfrm>
            <a:off x="-167640" y="-18113"/>
            <a:ext cx="12715240" cy="4124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4AECE5C-9F5F-1E4B-8149-4F3454653AC9}"/>
              </a:ext>
            </a:extLst>
          </p:cNvPr>
          <p:cNvSpPr/>
          <p:nvPr/>
        </p:nvSpPr>
        <p:spPr>
          <a:xfrm>
            <a:off x="3815760" y="3388534"/>
            <a:ext cx="12715240" cy="3997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1F7C077-27EA-1745-84DB-4B7F051CA264}"/>
              </a:ext>
            </a:extLst>
          </p:cNvPr>
          <p:cNvSpPr/>
          <p:nvPr/>
        </p:nvSpPr>
        <p:spPr>
          <a:xfrm>
            <a:off x="-91440" y="1244769"/>
            <a:ext cx="386910" cy="5613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3479AC0-C537-FC4F-B2F6-3F652DC8A0D6}"/>
              </a:ext>
            </a:extLst>
          </p:cNvPr>
          <p:cNvSpPr/>
          <p:nvPr/>
        </p:nvSpPr>
        <p:spPr>
          <a:xfrm rot="5400000">
            <a:off x="1788655" y="4875037"/>
            <a:ext cx="237485" cy="3814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65E41E74-0083-284B-9B96-D3E9522959D7}"/>
              </a:ext>
            </a:extLst>
          </p:cNvPr>
          <p:cNvSpPr/>
          <p:nvPr/>
        </p:nvSpPr>
        <p:spPr>
          <a:xfrm>
            <a:off x="1973580" y="5382260"/>
            <a:ext cx="78740" cy="7874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587DBE5-312E-3E43-851A-F5D213744BF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5028" y="246965"/>
            <a:ext cx="8156971" cy="5717026"/>
          </a:xfrm>
          <a:prstGeom prst="rect">
            <a:avLst/>
          </a:prstGeom>
        </p:spPr>
      </p:pic>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4035028" y="5963991"/>
            <a:ext cx="4222631" cy="461665"/>
          </a:xfrm>
          <a:prstGeom prst="rect">
            <a:avLst/>
          </a:prstGeom>
          <a:noFill/>
        </p:spPr>
        <p:txBody>
          <a:bodyPr wrap="none" rtlCol="0">
            <a:spAutoFit/>
          </a:bodyPr>
          <a:lstStyle/>
          <a:p>
            <a:pPr eaLnBrk="0" fontAlgn="base" hangingPunct="0">
              <a:spcBef>
                <a:spcPct val="0"/>
              </a:spcBef>
              <a:spcAft>
                <a:spcPct val="0"/>
              </a:spcAft>
            </a:pPr>
            <a:r>
              <a:rPr lang="en-US" altLang="x-none" sz="1200" dirty="0">
                <a:solidFill>
                  <a:schemeClr val="bg2">
                    <a:lumMod val="50000"/>
                  </a:schemeClr>
                </a:solidFill>
                <a:latin typeface="Source Sans Pro" charset="0"/>
                <a:ea typeface="Source Sans Pro" charset="0"/>
                <a:cs typeface="Source Sans Pro" charset="0"/>
              </a:rPr>
              <a:t>Jan </a:t>
            </a:r>
            <a:r>
              <a:rPr lang="en-US" altLang="x-none" sz="1200" dirty="0" err="1">
                <a:solidFill>
                  <a:schemeClr val="bg2">
                    <a:lumMod val="50000"/>
                  </a:schemeClr>
                </a:solidFill>
                <a:latin typeface="Source Sans Pro" charset="0"/>
                <a:ea typeface="Source Sans Pro" charset="0"/>
                <a:cs typeface="Source Sans Pro" charset="0"/>
              </a:rPr>
              <a:t>Huyghen</a:t>
            </a:r>
            <a:r>
              <a:rPr lang="en-US" altLang="x-none" sz="1200" dirty="0">
                <a:solidFill>
                  <a:schemeClr val="bg2">
                    <a:lumMod val="50000"/>
                  </a:schemeClr>
                </a:solidFill>
                <a:latin typeface="Source Sans Pro" charset="0"/>
                <a:ea typeface="Source Sans Pro" charset="0"/>
                <a:cs typeface="Source Sans Pro" charset="0"/>
              </a:rPr>
              <a:t> van </a:t>
            </a:r>
            <a:r>
              <a:rPr lang="en-US" altLang="x-none" sz="1200" dirty="0" err="1">
                <a:solidFill>
                  <a:schemeClr val="bg2">
                    <a:lumMod val="50000"/>
                  </a:schemeClr>
                </a:solidFill>
                <a:latin typeface="Source Sans Pro" charset="0"/>
                <a:ea typeface="Source Sans Pro" charset="0"/>
                <a:cs typeface="Source Sans Pro" charset="0"/>
              </a:rPr>
              <a:t>Linschoten</a:t>
            </a:r>
            <a:r>
              <a:rPr lang="en-US" altLang="x-none" sz="1200" dirty="0">
                <a:solidFill>
                  <a:schemeClr val="bg2">
                    <a:lumMod val="50000"/>
                  </a:schemeClr>
                </a:solidFill>
                <a:latin typeface="Source Sans Pro" charset="0"/>
                <a:ea typeface="Source Sans Pro" charset="0"/>
                <a:cs typeface="Source Sans Pro" charset="0"/>
              </a:rPr>
              <a:t>: City of Goa  (1596) Public domain</a:t>
            </a:r>
          </a:p>
          <a:p>
            <a:pPr eaLnBrk="0" fontAlgn="base" hangingPunct="0">
              <a:spcBef>
                <a:spcPct val="0"/>
              </a:spcBef>
              <a:spcAft>
                <a:spcPct val="0"/>
              </a:spcAft>
            </a:pPr>
            <a:endParaRPr lang="x-none" altLang="x-none" sz="1200" dirty="0">
              <a:solidFill>
                <a:schemeClr val="bg2">
                  <a:lumMod val="50000"/>
                </a:schemeClr>
              </a:solidFill>
              <a:latin typeface="Source Sans Pro" charset="0"/>
              <a:ea typeface="Source Sans Pro" charset="0"/>
              <a:cs typeface="Source Sans Pro" charset="0"/>
            </a:endParaRP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Caribbean</a:t>
            </a:r>
            <a:endParaRPr lang="en-US" altLang="x-none" sz="1600" dirty="0">
              <a:solidFill>
                <a:schemeClr val="bg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300573733"/>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FEFF6E5-BCDD-D14A-87B7-E6DCA56FC92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17171" y="2443795"/>
            <a:ext cx="13057391" cy="7259408"/>
          </a:xfrm>
          <a:prstGeom prst="rect">
            <a:avLst/>
          </a:prstGeom>
        </p:spPr>
      </p:pic>
      <p:sp>
        <p:nvSpPr>
          <p:cNvPr id="9" name="Rectangle 8">
            <a:extLst>
              <a:ext uri="{FF2B5EF4-FFF2-40B4-BE49-F238E27FC236}">
                <a16:creationId xmlns:a16="http://schemas.microsoft.com/office/drawing/2014/main" id="{5CCCC871-ACB0-BF43-B116-AC809D8C8CEF}"/>
              </a:ext>
            </a:extLst>
          </p:cNvPr>
          <p:cNvSpPr/>
          <p:nvPr/>
        </p:nvSpPr>
        <p:spPr>
          <a:xfrm>
            <a:off x="-167640" y="-18113"/>
            <a:ext cx="12715240" cy="4124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3E2DE78-149D-0447-BFF6-06BDAD33B5EA}"/>
              </a:ext>
            </a:extLst>
          </p:cNvPr>
          <p:cNvSpPr/>
          <p:nvPr/>
        </p:nvSpPr>
        <p:spPr>
          <a:xfrm>
            <a:off x="3815760" y="3388534"/>
            <a:ext cx="12715240" cy="3997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BD44AE4-2343-7947-B246-1A7CD6D31EE0}"/>
              </a:ext>
            </a:extLst>
          </p:cNvPr>
          <p:cNvSpPr/>
          <p:nvPr/>
        </p:nvSpPr>
        <p:spPr>
          <a:xfrm>
            <a:off x="-91440" y="1244769"/>
            <a:ext cx="386910" cy="5613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AA19C9F-6FF5-784A-86E0-02C007B17D98}"/>
              </a:ext>
            </a:extLst>
          </p:cNvPr>
          <p:cNvSpPr/>
          <p:nvPr/>
        </p:nvSpPr>
        <p:spPr>
          <a:xfrm rot="5400000">
            <a:off x="1788655" y="4875037"/>
            <a:ext cx="237485" cy="3814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2DDC1FE0-9B9D-5049-8A59-4FDF028D9ADB}"/>
              </a:ext>
            </a:extLst>
          </p:cNvPr>
          <p:cNvSpPr/>
          <p:nvPr/>
        </p:nvSpPr>
        <p:spPr>
          <a:xfrm>
            <a:off x="1973580" y="5382260"/>
            <a:ext cx="78740" cy="7874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4035028" y="5963991"/>
            <a:ext cx="3547766" cy="461665"/>
          </a:xfrm>
          <a:prstGeom prst="rect">
            <a:avLst/>
          </a:prstGeom>
          <a:noFill/>
        </p:spPr>
        <p:txBody>
          <a:bodyPr wrap="none" rtlCol="0">
            <a:spAutoFit/>
          </a:bodyPr>
          <a:lstStyle/>
          <a:p>
            <a:pPr eaLnBrk="0" fontAlgn="base" hangingPunct="0">
              <a:spcBef>
                <a:spcPct val="0"/>
              </a:spcBef>
              <a:spcAft>
                <a:spcPct val="0"/>
              </a:spcAft>
            </a:pPr>
            <a:r>
              <a:rPr lang="en-US" altLang="x-none" sz="1200" dirty="0">
                <a:solidFill>
                  <a:schemeClr val="bg2">
                    <a:lumMod val="50000"/>
                  </a:schemeClr>
                </a:solidFill>
                <a:latin typeface="Source Sans Pro" charset="0"/>
                <a:ea typeface="Source Sans Pro" charset="0"/>
                <a:cs typeface="Source Sans Pro" charset="0"/>
              </a:rPr>
              <a:t>Basilica of </a:t>
            </a:r>
            <a:r>
              <a:rPr lang="en-US" altLang="x-none" sz="1200" dirty="0" err="1">
                <a:solidFill>
                  <a:schemeClr val="bg2">
                    <a:lumMod val="50000"/>
                  </a:schemeClr>
                </a:solidFill>
                <a:latin typeface="Source Sans Pro" charset="0"/>
                <a:ea typeface="Source Sans Pro" charset="0"/>
                <a:cs typeface="Source Sans Pro" charset="0"/>
              </a:rPr>
              <a:t>Bom</a:t>
            </a:r>
            <a:r>
              <a:rPr lang="en-US" altLang="x-none" sz="1200" dirty="0">
                <a:solidFill>
                  <a:schemeClr val="bg2">
                    <a:lumMod val="50000"/>
                  </a:schemeClr>
                </a:solidFill>
                <a:latin typeface="Source Sans Pro" charset="0"/>
                <a:ea typeface="Source Sans Pro" charset="0"/>
                <a:cs typeface="Source Sans Pro" charset="0"/>
              </a:rPr>
              <a:t> Jesus, Goa, India (1605) CC BY-SA 3.0</a:t>
            </a:r>
          </a:p>
          <a:p>
            <a:pPr eaLnBrk="0" fontAlgn="base" hangingPunct="0">
              <a:spcBef>
                <a:spcPct val="0"/>
              </a:spcBef>
              <a:spcAft>
                <a:spcPct val="0"/>
              </a:spcAft>
            </a:pPr>
            <a:endParaRPr lang="x-none" altLang="x-none" sz="1200" dirty="0">
              <a:solidFill>
                <a:schemeClr val="bg2">
                  <a:lumMod val="50000"/>
                </a:schemeClr>
              </a:solidFill>
              <a:latin typeface="Source Sans Pro" charset="0"/>
              <a:ea typeface="Source Sans Pro" charset="0"/>
              <a:cs typeface="Source Sans Pro" charset="0"/>
            </a:endParaRP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Caribbean</a:t>
            </a:r>
            <a:endParaRPr lang="en-US" altLang="x-none" sz="1600" dirty="0">
              <a:solidFill>
                <a:schemeClr val="bg1"/>
              </a:solidFill>
              <a:latin typeface="Source Sans Pro" charset="0"/>
              <a:ea typeface="Source Sans Pro" charset="0"/>
              <a:cs typeface="Source Sans Pro" charset="0"/>
            </a:endParaRPr>
          </a:p>
        </p:txBody>
      </p:sp>
      <p:pic>
        <p:nvPicPr>
          <p:cNvPr id="3" name="Picture 2">
            <a:extLst>
              <a:ext uri="{FF2B5EF4-FFF2-40B4-BE49-F238E27FC236}">
                <a16:creationId xmlns:a16="http://schemas.microsoft.com/office/drawing/2014/main" id="{AE528575-9644-4145-96DB-4B7FC490AD4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997662" y="246965"/>
            <a:ext cx="8578890" cy="5717026"/>
          </a:xfrm>
          <a:prstGeom prst="rect">
            <a:avLst/>
          </a:prstGeom>
        </p:spPr>
      </p:pic>
    </p:spTree>
    <p:extLst>
      <p:ext uri="{BB962C8B-B14F-4D97-AF65-F5344CB8AC3E}">
        <p14:creationId xmlns:p14="http://schemas.microsoft.com/office/powerpoint/2010/main" val="717738591"/>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13503D0-8C22-E64E-A059-41952FD88DB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03523" y="3574537"/>
            <a:ext cx="13057391" cy="7259408"/>
          </a:xfrm>
          <a:prstGeom prst="rect">
            <a:avLst/>
          </a:prstGeom>
        </p:spPr>
      </p:pic>
      <p:sp>
        <p:nvSpPr>
          <p:cNvPr id="9" name="Rectangle 8">
            <a:extLst>
              <a:ext uri="{FF2B5EF4-FFF2-40B4-BE49-F238E27FC236}">
                <a16:creationId xmlns:a16="http://schemas.microsoft.com/office/drawing/2014/main" id="{90340D22-F9AD-8040-8A75-3304928AA1B4}"/>
              </a:ext>
            </a:extLst>
          </p:cNvPr>
          <p:cNvSpPr/>
          <p:nvPr/>
        </p:nvSpPr>
        <p:spPr>
          <a:xfrm>
            <a:off x="-167640" y="-18113"/>
            <a:ext cx="12715240" cy="4124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797C563-F7C3-EC43-8F25-58403B333682}"/>
              </a:ext>
            </a:extLst>
          </p:cNvPr>
          <p:cNvSpPr/>
          <p:nvPr/>
        </p:nvSpPr>
        <p:spPr>
          <a:xfrm>
            <a:off x="3815760" y="3388534"/>
            <a:ext cx="12715240" cy="3997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09539A3-89FA-AC44-BAF7-C4B4B77B840E}"/>
              </a:ext>
            </a:extLst>
          </p:cNvPr>
          <p:cNvSpPr/>
          <p:nvPr/>
        </p:nvSpPr>
        <p:spPr>
          <a:xfrm>
            <a:off x="-91440" y="1244769"/>
            <a:ext cx="386910" cy="5613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55B8087-7867-094A-810A-9C7597419080}"/>
              </a:ext>
            </a:extLst>
          </p:cNvPr>
          <p:cNvSpPr/>
          <p:nvPr/>
        </p:nvSpPr>
        <p:spPr>
          <a:xfrm rot="5400000">
            <a:off x="1788655" y="4875037"/>
            <a:ext cx="237485" cy="3814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E0F36CCC-949D-8D4E-8137-3F984A44CAB5}"/>
              </a:ext>
            </a:extLst>
          </p:cNvPr>
          <p:cNvSpPr/>
          <p:nvPr/>
        </p:nvSpPr>
        <p:spPr>
          <a:xfrm>
            <a:off x="1973580" y="5382260"/>
            <a:ext cx="78740" cy="7874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4048093" y="5870545"/>
            <a:ext cx="4047903" cy="276999"/>
          </a:xfrm>
          <a:prstGeom prst="rect">
            <a:avLst/>
          </a:prstGeom>
          <a:noFill/>
        </p:spPr>
        <p:txBody>
          <a:bodyPr wrap="none" rtlCol="0">
            <a:spAutoFit/>
          </a:bodyPr>
          <a:lstStyle/>
          <a:p>
            <a:pPr lvl="0" eaLnBrk="0" fontAlgn="base" hangingPunct="0">
              <a:spcBef>
                <a:spcPct val="0"/>
              </a:spcBef>
              <a:spcAft>
                <a:spcPct val="0"/>
              </a:spcAft>
            </a:pPr>
            <a:r>
              <a:rPr lang="en-US" altLang="x-none" sz="1200" dirty="0">
                <a:solidFill>
                  <a:schemeClr val="bg2">
                    <a:lumMod val="50000"/>
                  </a:schemeClr>
                </a:solidFill>
                <a:latin typeface="Source Sans Pro" charset="0"/>
                <a:ea typeface="Source Sans Pro" charset="0"/>
                <a:cs typeface="Source Sans Pro" charset="0"/>
              </a:rPr>
              <a:t>Johannes </a:t>
            </a:r>
            <a:r>
              <a:rPr lang="en-US" altLang="x-none" sz="1200" dirty="0" err="1">
                <a:solidFill>
                  <a:schemeClr val="bg2">
                    <a:lumMod val="50000"/>
                  </a:schemeClr>
                </a:solidFill>
                <a:latin typeface="Source Sans Pro" charset="0"/>
                <a:ea typeface="Source Sans Pro" charset="0"/>
                <a:cs typeface="Source Sans Pro" charset="0"/>
              </a:rPr>
              <a:t>Vingboons</a:t>
            </a:r>
            <a:r>
              <a:rPr lang="en-US" altLang="x-none" sz="1200" dirty="0">
                <a:solidFill>
                  <a:schemeClr val="bg2">
                    <a:lumMod val="50000"/>
                  </a:schemeClr>
                </a:solidFill>
                <a:latin typeface="Source Sans Pro" charset="0"/>
                <a:ea typeface="Source Sans Pro" charset="0"/>
                <a:cs typeface="Source Sans Pro" charset="0"/>
              </a:rPr>
              <a:t>: New Amsterdam (1664) Public domain</a:t>
            </a:r>
            <a:endParaRPr lang="x-none" altLang="x-none" sz="1200" dirty="0">
              <a:solidFill>
                <a:schemeClr val="bg2">
                  <a:lumMod val="50000"/>
                </a:schemeClr>
              </a:solidFill>
              <a:latin typeface="Source Sans Pro" charset="0"/>
              <a:ea typeface="Source Sans Pro" charset="0"/>
              <a:cs typeface="Source Sans Pro" charset="0"/>
            </a:endParaRP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North America</a:t>
            </a:r>
            <a:endParaRPr lang="en-US" altLang="x-none" sz="1600" dirty="0">
              <a:solidFill>
                <a:schemeClr val="bg1"/>
              </a:solidFill>
              <a:latin typeface="Source Sans Pro" charset="0"/>
              <a:ea typeface="Source Sans Pro" charset="0"/>
              <a:cs typeface="Source Sans Pro" charset="0"/>
            </a:endParaRPr>
          </a:p>
        </p:txBody>
      </p:sp>
      <p:pic>
        <p:nvPicPr>
          <p:cNvPr id="4" name="Picture 3">
            <a:extLst>
              <a:ext uri="{FF2B5EF4-FFF2-40B4-BE49-F238E27FC236}">
                <a16:creationId xmlns:a16="http://schemas.microsoft.com/office/drawing/2014/main" id="{00E52DD7-C6F9-7F47-A3F7-1044708ED59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48093" y="246965"/>
            <a:ext cx="8246390" cy="5623580"/>
          </a:xfrm>
          <a:prstGeom prst="rect">
            <a:avLst/>
          </a:prstGeom>
        </p:spPr>
      </p:pic>
    </p:spTree>
    <p:extLst>
      <p:ext uri="{BB962C8B-B14F-4D97-AF65-F5344CB8AC3E}">
        <p14:creationId xmlns:p14="http://schemas.microsoft.com/office/powerpoint/2010/main" val="28223567"/>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112E701-DC3A-9141-B16B-4FC8D145F03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03523" y="3574537"/>
            <a:ext cx="13057391" cy="7259408"/>
          </a:xfrm>
          <a:prstGeom prst="rect">
            <a:avLst/>
          </a:prstGeom>
        </p:spPr>
      </p:pic>
      <p:sp>
        <p:nvSpPr>
          <p:cNvPr id="9" name="Rectangle 8">
            <a:extLst>
              <a:ext uri="{FF2B5EF4-FFF2-40B4-BE49-F238E27FC236}">
                <a16:creationId xmlns:a16="http://schemas.microsoft.com/office/drawing/2014/main" id="{1A8EF87D-04DE-134C-B0A6-DE6D456C8EA5}"/>
              </a:ext>
            </a:extLst>
          </p:cNvPr>
          <p:cNvSpPr/>
          <p:nvPr/>
        </p:nvSpPr>
        <p:spPr>
          <a:xfrm>
            <a:off x="-167640" y="-18113"/>
            <a:ext cx="12715240" cy="4124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AF5EFAA-C9F2-F140-A8B1-38FACF758D12}"/>
              </a:ext>
            </a:extLst>
          </p:cNvPr>
          <p:cNvSpPr/>
          <p:nvPr/>
        </p:nvSpPr>
        <p:spPr>
          <a:xfrm>
            <a:off x="3815760" y="3388534"/>
            <a:ext cx="12715240" cy="3997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D1BCE5B-46C3-D744-BCDB-30EB5B9EF7C7}"/>
              </a:ext>
            </a:extLst>
          </p:cNvPr>
          <p:cNvSpPr/>
          <p:nvPr/>
        </p:nvSpPr>
        <p:spPr>
          <a:xfrm>
            <a:off x="-91440" y="1244769"/>
            <a:ext cx="386910" cy="5613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200C6D0-07A2-A947-9AF0-6DE8D96EB8F9}"/>
              </a:ext>
            </a:extLst>
          </p:cNvPr>
          <p:cNvSpPr/>
          <p:nvPr/>
        </p:nvSpPr>
        <p:spPr>
          <a:xfrm rot="5400000">
            <a:off x="1788655" y="4875037"/>
            <a:ext cx="237485" cy="3814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8F381B79-93BE-4F48-A27B-C5150ECB955D}"/>
              </a:ext>
            </a:extLst>
          </p:cNvPr>
          <p:cNvSpPr/>
          <p:nvPr/>
        </p:nvSpPr>
        <p:spPr>
          <a:xfrm>
            <a:off x="1973580" y="5382260"/>
            <a:ext cx="78740" cy="7874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3997662" y="6026774"/>
            <a:ext cx="3900427" cy="276999"/>
          </a:xfrm>
          <a:prstGeom prst="rect">
            <a:avLst/>
          </a:prstGeom>
          <a:noFill/>
        </p:spPr>
        <p:txBody>
          <a:bodyPr wrap="none" rtlCol="0">
            <a:spAutoFit/>
          </a:bodyPr>
          <a:lstStyle/>
          <a:p>
            <a:pPr lvl="0" eaLnBrk="0" fontAlgn="base" hangingPunct="0">
              <a:spcBef>
                <a:spcPct val="0"/>
              </a:spcBef>
              <a:spcAft>
                <a:spcPct val="0"/>
              </a:spcAft>
            </a:pPr>
            <a:r>
              <a:rPr lang="en-US" altLang="x-none" sz="1200" dirty="0">
                <a:solidFill>
                  <a:schemeClr val="bg2">
                    <a:lumMod val="50000"/>
                  </a:schemeClr>
                </a:solidFill>
                <a:latin typeface="Source Sans Pro" charset="0"/>
                <a:ea typeface="Source Sans Pro" charset="0"/>
                <a:cs typeface="Source Sans Pro" charset="0"/>
              </a:rPr>
              <a:t>Jacques Cortelyou: New Amsterdam (1660) Public domain</a:t>
            </a:r>
            <a:endParaRPr lang="x-none" altLang="x-none" sz="1200" dirty="0">
              <a:solidFill>
                <a:schemeClr val="bg2">
                  <a:lumMod val="50000"/>
                </a:schemeClr>
              </a:solidFill>
              <a:latin typeface="Source Sans Pro" charset="0"/>
              <a:ea typeface="Source Sans Pro" charset="0"/>
              <a:cs typeface="Source Sans Pro" charset="0"/>
            </a:endParaRP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North America</a:t>
            </a:r>
            <a:endParaRPr lang="en-US" altLang="x-none" sz="1600" dirty="0">
              <a:solidFill>
                <a:schemeClr val="bg1"/>
              </a:solidFill>
              <a:latin typeface="Source Sans Pro" charset="0"/>
              <a:ea typeface="Source Sans Pro" charset="0"/>
              <a:cs typeface="Source Sans Pro" charset="0"/>
            </a:endParaRPr>
          </a:p>
        </p:txBody>
      </p:sp>
      <p:pic>
        <p:nvPicPr>
          <p:cNvPr id="3" name="Picture 2">
            <a:extLst>
              <a:ext uri="{FF2B5EF4-FFF2-40B4-BE49-F238E27FC236}">
                <a16:creationId xmlns:a16="http://schemas.microsoft.com/office/drawing/2014/main" id="{3358E4AC-FABF-144D-B5F7-F4358186546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997662" y="246965"/>
            <a:ext cx="8658658" cy="5764192"/>
          </a:xfrm>
          <a:prstGeom prst="rect">
            <a:avLst/>
          </a:prstGeom>
        </p:spPr>
      </p:pic>
    </p:spTree>
    <p:extLst>
      <p:ext uri="{BB962C8B-B14F-4D97-AF65-F5344CB8AC3E}">
        <p14:creationId xmlns:p14="http://schemas.microsoft.com/office/powerpoint/2010/main" val="569791542"/>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A85B9DF-D772-324F-A11E-987CB032A5C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03523" y="3574537"/>
            <a:ext cx="13057391" cy="7259408"/>
          </a:xfrm>
          <a:prstGeom prst="rect">
            <a:avLst/>
          </a:prstGeom>
        </p:spPr>
      </p:pic>
      <p:sp>
        <p:nvSpPr>
          <p:cNvPr id="9" name="Rectangle 8">
            <a:extLst>
              <a:ext uri="{FF2B5EF4-FFF2-40B4-BE49-F238E27FC236}">
                <a16:creationId xmlns:a16="http://schemas.microsoft.com/office/drawing/2014/main" id="{0791914B-E008-AA40-B00F-2706DF68B296}"/>
              </a:ext>
            </a:extLst>
          </p:cNvPr>
          <p:cNvSpPr/>
          <p:nvPr/>
        </p:nvSpPr>
        <p:spPr>
          <a:xfrm>
            <a:off x="-167640" y="-18113"/>
            <a:ext cx="12715240" cy="4124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1C3FDAF-0DA2-0A4C-BD4B-983AD6BFF33D}"/>
              </a:ext>
            </a:extLst>
          </p:cNvPr>
          <p:cNvSpPr/>
          <p:nvPr/>
        </p:nvSpPr>
        <p:spPr>
          <a:xfrm>
            <a:off x="3815760" y="3388534"/>
            <a:ext cx="12715240" cy="3997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D6BD128-B4B9-5849-86A0-BD2B9090F99B}"/>
              </a:ext>
            </a:extLst>
          </p:cNvPr>
          <p:cNvSpPr/>
          <p:nvPr/>
        </p:nvSpPr>
        <p:spPr>
          <a:xfrm>
            <a:off x="-91440" y="1244769"/>
            <a:ext cx="386910" cy="5613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6545A71-227C-654F-9C3D-D71B25614EBF}"/>
              </a:ext>
            </a:extLst>
          </p:cNvPr>
          <p:cNvSpPr/>
          <p:nvPr/>
        </p:nvSpPr>
        <p:spPr>
          <a:xfrm rot="5400000">
            <a:off x="1788655" y="4875037"/>
            <a:ext cx="237485" cy="3814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E5FB9FAD-1BB8-3C4A-87C7-289D40D760A1}"/>
              </a:ext>
            </a:extLst>
          </p:cNvPr>
          <p:cNvSpPr/>
          <p:nvPr/>
        </p:nvSpPr>
        <p:spPr>
          <a:xfrm>
            <a:off x="1973580" y="5382260"/>
            <a:ext cx="78740" cy="7874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4048092" y="6198781"/>
            <a:ext cx="4677884" cy="276999"/>
          </a:xfrm>
          <a:prstGeom prst="rect">
            <a:avLst/>
          </a:prstGeom>
          <a:noFill/>
        </p:spPr>
        <p:txBody>
          <a:bodyPr wrap="none" rtlCol="0">
            <a:spAutoFit/>
          </a:bodyPr>
          <a:lstStyle/>
          <a:p>
            <a:pPr eaLnBrk="0" fontAlgn="base" hangingPunct="0">
              <a:spcBef>
                <a:spcPct val="0"/>
              </a:spcBef>
              <a:spcAft>
                <a:spcPct val="0"/>
              </a:spcAft>
            </a:pPr>
            <a:r>
              <a:rPr lang="en-US" altLang="x-none" sz="1200" dirty="0">
                <a:solidFill>
                  <a:schemeClr val="bg2">
                    <a:lumMod val="50000"/>
                  </a:schemeClr>
                </a:solidFill>
                <a:latin typeface="Source Sans Pro" charset="0"/>
                <a:ea typeface="Source Sans Pro" charset="0"/>
                <a:cs typeface="Source Sans Pro" charset="0"/>
              </a:rPr>
              <a:t>George Schlegel and Adam </a:t>
            </a:r>
            <a:r>
              <a:rPr lang="en-US" altLang="x-none" sz="1200" dirty="0" err="1">
                <a:solidFill>
                  <a:schemeClr val="bg2">
                    <a:lumMod val="50000"/>
                  </a:schemeClr>
                </a:solidFill>
                <a:latin typeface="Source Sans Pro" charset="0"/>
                <a:ea typeface="Source Sans Pro" charset="0"/>
                <a:cs typeface="Source Sans Pro" charset="0"/>
              </a:rPr>
              <a:t>Cuerden</a:t>
            </a:r>
            <a:r>
              <a:rPr lang="en-US" altLang="x-none" sz="1200" dirty="0">
                <a:solidFill>
                  <a:schemeClr val="bg2">
                    <a:lumMod val="50000"/>
                  </a:schemeClr>
                </a:solidFill>
                <a:latin typeface="Source Sans Pro" charset="0"/>
                <a:ea typeface="Source Sans Pro" charset="0"/>
                <a:cs typeface="Source Sans Pro" charset="0"/>
              </a:rPr>
              <a:t>: Manhattan (1873) Public domain</a:t>
            </a:r>
            <a:endParaRPr lang="x-none" altLang="x-none" sz="1200" dirty="0">
              <a:solidFill>
                <a:schemeClr val="bg2">
                  <a:lumMod val="50000"/>
                </a:schemeClr>
              </a:solidFill>
              <a:latin typeface="Source Sans Pro" charset="0"/>
              <a:ea typeface="Source Sans Pro" charset="0"/>
              <a:cs typeface="Source Sans Pro" charset="0"/>
            </a:endParaRP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North America</a:t>
            </a:r>
            <a:endParaRPr lang="en-US" altLang="x-none" sz="1600" dirty="0">
              <a:solidFill>
                <a:schemeClr val="bg1"/>
              </a:solidFill>
              <a:latin typeface="Source Sans Pro" charset="0"/>
              <a:ea typeface="Source Sans Pro" charset="0"/>
              <a:cs typeface="Source Sans Pro" charset="0"/>
            </a:endParaRPr>
          </a:p>
        </p:txBody>
      </p:sp>
      <p:pic>
        <p:nvPicPr>
          <p:cNvPr id="5" name="Picture 4">
            <a:extLst>
              <a:ext uri="{FF2B5EF4-FFF2-40B4-BE49-F238E27FC236}">
                <a16:creationId xmlns:a16="http://schemas.microsoft.com/office/drawing/2014/main" id="{97C63C8A-F723-1849-87BD-027B2F1554A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48092" y="246965"/>
            <a:ext cx="8162491" cy="5951816"/>
          </a:xfrm>
          <a:prstGeom prst="rect">
            <a:avLst/>
          </a:prstGeom>
        </p:spPr>
      </p:pic>
    </p:spTree>
    <p:extLst>
      <p:ext uri="{BB962C8B-B14F-4D97-AF65-F5344CB8AC3E}">
        <p14:creationId xmlns:p14="http://schemas.microsoft.com/office/powerpoint/2010/main" val="4223770888"/>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EF242E1-1B55-9240-8656-A7CAA1279FE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96511" y="3652027"/>
            <a:ext cx="13057391" cy="7259408"/>
          </a:xfrm>
          <a:prstGeom prst="rect">
            <a:avLst/>
          </a:prstGeom>
        </p:spPr>
      </p:pic>
      <p:sp>
        <p:nvSpPr>
          <p:cNvPr id="9" name="Rectangle 8">
            <a:extLst>
              <a:ext uri="{FF2B5EF4-FFF2-40B4-BE49-F238E27FC236}">
                <a16:creationId xmlns:a16="http://schemas.microsoft.com/office/drawing/2014/main" id="{FD1576A1-9BA4-FA4A-BD09-00D1FA46B6D2}"/>
              </a:ext>
            </a:extLst>
          </p:cNvPr>
          <p:cNvSpPr/>
          <p:nvPr/>
        </p:nvSpPr>
        <p:spPr>
          <a:xfrm>
            <a:off x="-167640" y="-18113"/>
            <a:ext cx="12715240" cy="4124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855596F-4B31-7A4E-A535-951BD132C043}"/>
              </a:ext>
            </a:extLst>
          </p:cNvPr>
          <p:cNvSpPr/>
          <p:nvPr/>
        </p:nvSpPr>
        <p:spPr>
          <a:xfrm>
            <a:off x="3815760" y="3388534"/>
            <a:ext cx="12715240" cy="3997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289CE32-C4DB-6049-A357-5ADA99468C64}"/>
              </a:ext>
            </a:extLst>
          </p:cNvPr>
          <p:cNvSpPr/>
          <p:nvPr/>
        </p:nvSpPr>
        <p:spPr>
          <a:xfrm>
            <a:off x="-91440" y="1244769"/>
            <a:ext cx="386910" cy="5613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B0C8CF3-A8E2-6543-84BB-5C8ED8A8E24E}"/>
              </a:ext>
            </a:extLst>
          </p:cNvPr>
          <p:cNvSpPr/>
          <p:nvPr/>
        </p:nvSpPr>
        <p:spPr>
          <a:xfrm rot="5400000">
            <a:off x="1788655" y="4875037"/>
            <a:ext cx="237485" cy="3814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87A78568-2B0B-0741-84FA-05D5B42ECB84}"/>
              </a:ext>
            </a:extLst>
          </p:cNvPr>
          <p:cNvSpPr/>
          <p:nvPr/>
        </p:nvSpPr>
        <p:spPr>
          <a:xfrm>
            <a:off x="1973580" y="5382260"/>
            <a:ext cx="78740" cy="7874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4048092" y="5744100"/>
            <a:ext cx="3308919" cy="276999"/>
          </a:xfrm>
          <a:prstGeom prst="rect">
            <a:avLst/>
          </a:prstGeom>
          <a:noFill/>
        </p:spPr>
        <p:txBody>
          <a:bodyPr wrap="none" rtlCol="0">
            <a:spAutoFit/>
          </a:bodyPr>
          <a:lstStyle/>
          <a:p>
            <a:pPr eaLnBrk="0" fontAlgn="base" hangingPunct="0">
              <a:spcBef>
                <a:spcPct val="0"/>
              </a:spcBef>
              <a:spcAft>
                <a:spcPct val="0"/>
              </a:spcAft>
            </a:pPr>
            <a:r>
              <a:rPr lang="en-US" altLang="x-none" sz="1200" dirty="0">
                <a:solidFill>
                  <a:schemeClr val="bg2">
                    <a:lumMod val="50000"/>
                  </a:schemeClr>
                </a:solidFill>
                <a:latin typeface="Source Sans Pro" charset="0"/>
                <a:ea typeface="Source Sans Pro" charset="0"/>
                <a:cs typeface="Source Sans Pro" charset="0"/>
              </a:rPr>
              <a:t>Robert </a:t>
            </a:r>
            <a:r>
              <a:rPr lang="en-US" altLang="x-none" sz="1200" dirty="0" err="1">
                <a:solidFill>
                  <a:schemeClr val="bg2">
                    <a:lumMod val="50000"/>
                  </a:schemeClr>
                </a:solidFill>
                <a:latin typeface="Source Sans Pro" charset="0"/>
                <a:ea typeface="Source Sans Pro" charset="0"/>
                <a:cs typeface="Source Sans Pro" charset="0"/>
              </a:rPr>
              <a:t>Havell</a:t>
            </a:r>
            <a:r>
              <a:rPr lang="en-US" altLang="x-none" sz="1200" dirty="0">
                <a:solidFill>
                  <a:schemeClr val="bg2">
                    <a:lumMod val="50000"/>
                  </a:schemeClr>
                </a:solidFill>
                <a:latin typeface="Source Sans Pro" charset="0"/>
                <a:ea typeface="Source Sans Pro" charset="0"/>
                <a:cs typeface="Source Sans Pro" charset="0"/>
              </a:rPr>
              <a:t>: Boston View (1841) Public domain</a:t>
            </a:r>
            <a:endParaRPr lang="x-none" altLang="x-none" sz="1200" dirty="0">
              <a:solidFill>
                <a:schemeClr val="bg2">
                  <a:lumMod val="50000"/>
                </a:schemeClr>
              </a:solidFill>
              <a:latin typeface="Source Sans Pro" charset="0"/>
              <a:ea typeface="Source Sans Pro" charset="0"/>
              <a:cs typeface="Source Sans Pro" charset="0"/>
            </a:endParaRP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North America</a:t>
            </a:r>
            <a:endParaRPr lang="en-US" altLang="x-none" sz="1600" dirty="0">
              <a:solidFill>
                <a:schemeClr val="bg1"/>
              </a:solidFill>
              <a:latin typeface="Source Sans Pro" charset="0"/>
              <a:ea typeface="Source Sans Pro" charset="0"/>
              <a:cs typeface="Source Sans Pro" charset="0"/>
            </a:endParaRPr>
          </a:p>
        </p:txBody>
      </p:sp>
      <p:pic>
        <p:nvPicPr>
          <p:cNvPr id="7" name="Picture 6">
            <a:extLst>
              <a:ext uri="{FF2B5EF4-FFF2-40B4-BE49-F238E27FC236}">
                <a16:creationId xmlns:a16="http://schemas.microsoft.com/office/drawing/2014/main" id="{2BF022A8-DBB8-434F-8AB6-830EDC8A121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48092" y="246963"/>
            <a:ext cx="8143907" cy="5497137"/>
          </a:xfrm>
          <a:prstGeom prst="rect">
            <a:avLst/>
          </a:prstGeom>
        </p:spPr>
      </p:pic>
    </p:spTree>
    <p:extLst>
      <p:ext uri="{BB962C8B-B14F-4D97-AF65-F5344CB8AC3E}">
        <p14:creationId xmlns:p14="http://schemas.microsoft.com/office/powerpoint/2010/main" val="4116861360"/>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C671439-1AE5-A44C-8F2C-65056E4F4BD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96511" y="3652027"/>
            <a:ext cx="13057391" cy="7259408"/>
          </a:xfrm>
          <a:prstGeom prst="rect">
            <a:avLst/>
          </a:prstGeom>
        </p:spPr>
      </p:pic>
      <p:sp>
        <p:nvSpPr>
          <p:cNvPr id="9" name="Rectangle 8">
            <a:extLst>
              <a:ext uri="{FF2B5EF4-FFF2-40B4-BE49-F238E27FC236}">
                <a16:creationId xmlns:a16="http://schemas.microsoft.com/office/drawing/2014/main" id="{11115BDD-207B-8E4C-B597-C3EBAD544198}"/>
              </a:ext>
            </a:extLst>
          </p:cNvPr>
          <p:cNvSpPr/>
          <p:nvPr/>
        </p:nvSpPr>
        <p:spPr>
          <a:xfrm>
            <a:off x="-167640" y="-18113"/>
            <a:ext cx="12715240" cy="4124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D4DF689-DFD0-A244-B1D7-5D048059D5FD}"/>
              </a:ext>
            </a:extLst>
          </p:cNvPr>
          <p:cNvSpPr/>
          <p:nvPr/>
        </p:nvSpPr>
        <p:spPr>
          <a:xfrm>
            <a:off x="3815760" y="3388534"/>
            <a:ext cx="12715240" cy="3997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ADF1DD6-C3C6-7842-8554-647A02996DEE}"/>
              </a:ext>
            </a:extLst>
          </p:cNvPr>
          <p:cNvSpPr/>
          <p:nvPr/>
        </p:nvSpPr>
        <p:spPr>
          <a:xfrm>
            <a:off x="-91440" y="1244769"/>
            <a:ext cx="386910" cy="5613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341E564-12BA-D443-954E-CD1B7A7C4863}"/>
              </a:ext>
            </a:extLst>
          </p:cNvPr>
          <p:cNvSpPr/>
          <p:nvPr/>
        </p:nvSpPr>
        <p:spPr>
          <a:xfrm rot="5400000">
            <a:off x="1788655" y="4875037"/>
            <a:ext cx="237485" cy="3814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6F91E1B9-F2E0-3246-B6FD-8D5B684D1CB7}"/>
              </a:ext>
            </a:extLst>
          </p:cNvPr>
          <p:cNvSpPr/>
          <p:nvPr/>
        </p:nvSpPr>
        <p:spPr>
          <a:xfrm>
            <a:off x="1973580" y="5382260"/>
            <a:ext cx="78740" cy="7874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4048092" y="5463251"/>
            <a:ext cx="2032929" cy="276999"/>
          </a:xfrm>
          <a:prstGeom prst="rect">
            <a:avLst/>
          </a:prstGeom>
          <a:noFill/>
        </p:spPr>
        <p:txBody>
          <a:bodyPr wrap="none" rtlCol="0">
            <a:spAutoFit/>
          </a:bodyPr>
          <a:lstStyle/>
          <a:p>
            <a:pPr eaLnBrk="0" fontAlgn="base" hangingPunct="0">
              <a:spcBef>
                <a:spcPct val="0"/>
              </a:spcBef>
              <a:spcAft>
                <a:spcPct val="0"/>
              </a:spcAft>
            </a:pPr>
            <a:r>
              <a:rPr lang="en-US" altLang="x-none" sz="1200" dirty="0">
                <a:solidFill>
                  <a:schemeClr val="bg2">
                    <a:lumMod val="50000"/>
                  </a:schemeClr>
                </a:solidFill>
                <a:latin typeface="Source Sans Pro" charset="0"/>
                <a:ea typeface="Source Sans Pro" charset="0"/>
                <a:cs typeface="Source Sans Pro" charset="0"/>
              </a:rPr>
              <a:t>Boston (1768) Public domain</a:t>
            </a:r>
            <a:endParaRPr lang="x-none" altLang="x-none" sz="1200" dirty="0">
              <a:solidFill>
                <a:schemeClr val="bg2">
                  <a:lumMod val="50000"/>
                </a:schemeClr>
              </a:solidFill>
              <a:latin typeface="Source Sans Pro" charset="0"/>
              <a:ea typeface="Source Sans Pro" charset="0"/>
              <a:cs typeface="Source Sans Pro" charset="0"/>
            </a:endParaRP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North America</a:t>
            </a:r>
            <a:endParaRPr lang="en-US" altLang="x-none" sz="1600" dirty="0">
              <a:solidFill>
                <a:schemeClr val="bg1"/>
              </a:solidFill>
              <a:latin typeface="Source Sans Pro" charset="0"/>
              <a:ea typeface="Source Sans Pro" charset="0"/>
              <a:cs typeface="Source Sans Pro" charset="0"/>
            </a:endParaRPr>
          </a:p>
        </p:txBody>
      </p:sp>
      <p:pic>
        <p:nvPicPr>
          <p:cNvPr id="3" name="Picture 2">
            <a:extLst>
              <a:ext uri="{FF2B5EF4-FFF2-40B4-BE49-F238E27FC236}">
                <a16:creationId xmlns:a16="http://schemas.microsoft.com/office/drawing/2014/main" id="{EE4CD46F-F41F-5342-9FA3-6508B02A2A2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48092" y="246965"/>
            <a:ext cx="8150447" cy="5216286"/>
          </a:xfrm>
          <a:prstGeom prst="rect">
            <a:avLst/>
          </a:prstGeom>
        </p:spPr>
      </p:pic>
    </p:spTree>
    <p:extLst>
      <p:ext uri="{BB962C8B-B14F-4D97-AF65-F5344CB8AC3E}">
        <p14:creationId xmlns:p14="http://schemas.microsoft.com/office/powerpoint/2010/main" val="2072751053"/>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DFFD219-1A61-B141-A101-EE5AF7112CB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34519" y="3791511"/>
            <a:ext cx="13057391" cy="7259408"/>
          </a:xfrm>
          <a:prstGeom prst="rect">
            <a:avLst/>
          </a:prstGeom>
        </p:spPr>
      </p:pic>
      <p:sp>
        <p:nvSpPr>
          <p:cNvPr id="9" name="Rectangle 8">
            <a:extLst>
              <a:ext uri="{FF2B5EF4-FFF2-40B4-BE49-F238E27FC236}">
                <a16:creationId xmlns:a16="http://schemas.microsoft.com/office/drawing/2014/main" id="{68E4EB3C-D2EB-5440-9AF3-10E3B29D2C4B}"/>
              </a:ext>
            </a:extLst>
          </p:cNvPr>
          <p:cNvSpPr/>
          <p:nvPr/>
        </p:nvSpPr>
        <p:spPr>
          <a:xfrm>
            <a:off x="-167640" y="-18113"/>
            <a:ext cx="12715240" cy="4124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EE062AC-CBAA-6746-A251-B974FF3C0757}"/>
              </a:ext>
            </a:extLst>
          </p:cNvPr>
          <p:cNvSpPr/>
          <p:nvPr/>
        </p:nvSpPr>
        <p:spPr>
          <a:xfrm>
            <a:off x="3815760" y="3388534"/>
            <a:ext cx="12715240" cy="3997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C54D4CE-B327-984E-A52F-B7B744A7CD4A}"/>
              </a:ext>
            </a:extLst>
          </p:cNvPr>
          <p:cNvSpPr/>
          <p:nvPr/>
        </p:nvSpPr>
        <p:spPr>
          <a:xfrm>
            <a:off x="-91440" y="1244769"/>
            <a:ext cx="386910" cy="5613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4DA7E38-D832-D842-8BC6-2D73E1654453}"/>
              </a:ext>
            </a:extLst>
          </p:cNvPr>
          <p:cNvSpPr/>
          <p:nvPr/>
        </p:nvSpPr>
        <p:spPr>
          <a:xfrm rot="5400000">
            <a:off x="1788655" y="4875037"/>
            <a:ext cx="237485" cy="3814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8B43E420-CE02-BD4F-B284-AE79AC248E93}"/>
              </a:ext>
            </a:extLst>
          </p:cNvPr>
          <p:cNvSpPr/>
          <p:nvPr/>
        </p:nvSpPr>
        <p:spPr>
          <a:xfrm>
            <a:off x="1973580" y="5382260"/>
            <a:ext cx="78740" cy="7874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4035030" y="5572296"/>
            <a:ext cx="5192447" cy="276999"/>
          </a:xfrm>
          <a:prstGeom prst="rect">
            <a:avLst/>
          </a:prstGeom>
          <a:noFill/>
        </p:spPr>
        <p:txBody>
          <a:bodyPr wrap="none" rtlCol="0">
            <a:spAutoFit/>
          </a:bodyPr>
          <a:lstStyle/>
          <a:p>
            <a:pPr lvl="0" eaLnBrk="0" fontAlgn="base" hangingPunct="0">
              <a:spcBef>
                <a:spcPct val="0"/>
              </a:spcBef>
              <a:spcAft>
                <a:spcPct val="0"/>
              </a:spcAft>
            </a:pPr>
            <a:r>
              <a:rPr lang="en-US" altLang="x-none" sz="1200" dirty="0">
                <a:solidFill>
                  <a:schemeClr val="bg2">
                    <a:lumMod val="50000"/>
                  </a:schemeClr>
                </a:solidFill>
                <a:latin typeface="Source Sans Pro" charset="0"/>
                <a:ea typeface="Source Sans Pro" charset="0"/>
                <a:cs typeface="Source Sans Pro" charset="0"/>
              </a:rPr>
              <a:t>Pierre Charles </a:t>
            </a:r>
            <a:r>
              <a:rPr lang="en-US" altLang="x-none" sz="1200" dirty="0" err="1">
                <a:solidFill>
                  <a:schemeClr val="bg2">
                    <a:lumMod val="50000"/>
                  </a:schemeClr>
                </a:solidFill>
                <a:latin typeface="Source Sans Pro" charset="0"/>
                <a:ea typeface="Source Sans Pro" charset="0"/>
                <a:cs typeface="Source Sans Pro" charset="0"/>
              </a:rPr>
              <a:t>Canot</a:t>
            </a:r>
            <a:r>
              <a:rPr lang="en-US" altLang="x-none" sz="1200" dirty="0">
                <a:solidFill>
                  <a:schemeClr val="bg2">
                    <a:lumMod val="50000"/>
                  </a:schemeClr>
                </a:solidFill>
                <a:latin typeface="Source Sans Pro" charset="0"/>
                <a:ea typeface="Source Sans Pro" charset="0"/>
                <a:cs typeface="Source Sans Pro" charset="0"/>
              </a:rPr>
              <a:t>: An east view of Montreal in Canada (1762) Public domain</a:t>
            </a:r>
            <a:endParaRPr lang="x-none" altLang="x-none" sz="1200" dirty="0">
              <a:solidFill>
                <a:schemeClr val="bg2">
                  <a:lumMod val="50000"/>
                </a:schemeClr>
              </a:solidFill>
              <a:latin typeface="Source Sans Pro" charset="0"/>
              <a:ea typeface="Source Sans Pro" charset="0"/>
              <a:cs typeface="Source Sans Pro" charset="0"/>
            </a:endParaRP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North America</a:t>
            </a:r>
            <a:endParaRPr lang="en-US" altLang="x-none" sz="1600" dirty="0">
              <a:solidFill>
                <a:schemeClr val="bg1"/>
              </a:solidFill>
              <a:latin typeface="Source Sans Pro" charset="0"/>
              <a:ea typeface="Source Sans Pro" charset="0"/>
              <a:cs typeface="Source Sans Pro" charset="0"/>
            </a:endParaRPr>
          </a:p>
        </p:txBody>
      </p:sp>
      <p:pic>
        <p:nvPicPr>
          <p:cNvPr id="3" name="Picture 2">
            <a:extLst>
              <a:ext uri="{FF2B5EF4-FFF2-40B4-BE49-F238E27FC236}">
                <a16:creationId xmlns:a16="http://schemas.microsoft.com/office/drawing/2014/main" id="{DDB8826C-7192-014F-9DD9-B0575FCFCEC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5030" y="246965"/>
            <a:ext cx="8380849" cy="5325331"/>
          </a:xfrm>
          <a:prstGeom prst="rect">
            <a:avLst/>
          </a:prstGeom>
        </p:spPr>
      </p:pic>
    </p:spTree>
    <p:extLst>
      <p:ext uri="{BB962C8B-B14F-4D97-AF65-F5344CB8AC3E}">
        <p14:creationId xmlns:p14="http://schemas.microsoft.com/office/powerpoint/2010/main" val="3913120778"/>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C1DFDF9-EECB-C346-BFD3-E0B9A965147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34519" y="3791511"/>
            <a:ext cx="13057391" cy="7259408"/>
          </a:xfrm>
          <a:prstGeom prst="rect">
            <a:avLst/>
          </a:prstGeom>
        </p:spPr>
      </p:pic>
      <p:sp>
        <p:nvSpPr>
          <p:cNvPr id="9" name="Rectangle 8">
            <a:extLst>
              <a:ext uri="{FF2B5EF4-FFF2-40B4-BE49-F238E27FC236}">
                <a16:creationId xmlns:a16="http://schemas.microsoft.com/office/drawing/2014/main" id="{61EF719D-4CF1-924E-964D-8053D4260EE1}"/>
              </a:ext>
            </a:extLst>
          </p:cNvPr>
          <p:cNvSpPr/>
          <p:nvPr/>
        </p:nvSpPr>
        <p:spPr>
          <a:xfrm>
            <a:off x="-167640" y="-18113"/>
            <a:ext cx="12715240" cy="4124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E26C774-8D19-3B4E-94CA-B68F426CDA14}"/>
              </a:ext>
            </a:extLst>
          </p:cNvPr>
          <p:cNvSpPr/>
          <p:nvPr/>
        </p:nvSpPr>
        <p:spPr>
          <a:xfrm>
            <a:off x="3815760" y="3388534"/>
            <a:ext cx="12715240" cy="3997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BD1C4E9-0D78-034F-96A6-CEA81DFAA1F9}"/>
              </a:ext>
            </a:extLst>
          </p:cNvPr>
          <p:cNvSpPr/>
          <p:nvPr/>
        </p:nvSpPr>
        <p:spPr>
          <a:xfrm>
            <a:off x="-91440" y="1244769"/>
            <a:ext cx="386910" cy="5613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C94825E-6005-A14A-827E-C54EF6B2607E}"/>
              </a:ext>
            </a:extLst>
          </p:cNvPr>
          <p:cNvSpPr/>
          <p:nvPr/>
        </p:nvSpPr>
        <p:spPr>
          <a:xfrm rot="5400000">
            <a:off x="1788655" y="4875037"/>
            <a:ext cx="237485" cy="3814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DB6FDF76-5786-2F44-A739-E2D3AB7B2CA1}"/>
              </a:ext>
            </a:extLst>
          </p:cNvPr>
          <p:cNvSpPr/>
          <p:nvPr/>
        </p:nvSpPr>
        <p:spPr>
          <a:xfrm>
            <a:off x="1973580" y="5382260"/>
            <a:ext cx="78740" cy="7874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E408E6BC-5CCF-6C45-B789-F67902FD28C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997662" y="246964"/>
            <a:ext cx="8194338" cy="5517521"/>
          </a:xfrm>
          <a:prstGeom prst="rect">
            <a:avLst/>
          </a:prstGeom>
        </p:spPr>
      </p:pic>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3997662" y="5764485"/>
            <a:ext cx="4578497" cy="276999"/>
          </a:xfrm>
          <a:prstGeom prst="rect">
            <a:avLst/>
          </a:prstGeom>
          <a:noFill/>
        </p:spPr>
        <p:txBody>
          <a:bodyPr wrap="none" rtlCol="0">
            <a:spAutoFit/>
          </a:bodyPr>
          <a:lstStyle/>
          <a:p>
            <a:pPr lvl="0" eaLnBrk="0" fontAlgn="base" hangingPunct="0">
              <a:spcBef>
                <a:spcPct val="0"/>
              </a:spcBef>
              <a:spcAft>
                <a:spcPct val="0"/>
              </a:spcAft>
            </a:pPr>
            <a:r>
              <a:rPr lang="en-US" altLang="x-none" sz="1200" dirty="0">
                <a:solidFill>
                  <a:schemeClr val="bg2">
                    <a:lumMod val="50000"/>
                  </a:schemeClr>
                </a:solidFill>
                <a:latin typeface="Source Sans Pro" charset="0"/>
                <a:ea typeface="Source Sans Pro" charset="0"/>
                <a:cs typeface="Source Sans Pro" charset="0"/>
              </a:rPr>
              <a:t>Gaspard-Joseph </a:t>
            </a:r>
            <a:r>
              <a:rPr lang="en-US" altLang="x-none" sz="1200" dirty="0" err="1">
                <a:solidFill>
                  <a:schemeClr val="bg2">
                    <a:lumMod val="50000"/>
                  </a:schemeClr>
                </a:solidFill>
                <a:latin typeface="Source Sans Pro" charset="0"/>
                <a:ea typeface="Source Sans Pro" charset="0"/>
                <a:cs typeface="Source Sans Pro" charset="0"/>
              </a:rPr>
              <a:t>Chaussegros</a:t>
            </a:r>
            <a:r>
              <a:rPr lang="en-US" altLang="x-none" sz="1200" dirty="0">
                <a:solidFill>
                  <a:schemeClr val="bg2">
                    <a:lumMod val="50000"/>
                  </a:schemeClr>
                </a:solidFill>
                <a:latin typeface="Source Sans Pro" charset="0"/>
                <a:ea typeface="Source Sans Pro" charset="0"/>
                <a:cs typeface="Source Sans Pro" charset="0"/>
              </a:rPr>
              <a:t> de </a:t>
            </a:r>
            <a:r>
              <a:rPr lang="en-US" altLang="x-none" sz="1200" dirty="0" err="1">
                <a:solidFill>
                  <a:schemeClr val="bg2">
                    <a:lumMod val="50000"/>
                  </a:schemeClr>
                </a:solidFill>
                <a:latin typeface="Source Sans Pro" charset="0"/>
                <a:ea typeface="Source Sans Pro" charset="0"/>
                <a:cs typeface="Source Sans Pro" charset="0"/>
              </a:rPr>
              <a:t>Léry</a:t>
            </a:r>
            <a:r>
              <a:rPr lang="en-US" altLang="x-none" sz="1200" dirty="0">
                <a:solidFill>
                  <a:schemeClr val="bg2">
                    <a:lumMod val="50000"/>
                  </a:schemeClr>
                </a:solidFill>
                <a:latin typeface="Source Sans Pro" charset="0"/>
                <a:ea typeface="Source Sans Pro" charset="0"/>
                <a:cs typeface="Source Sans Pro" charset="0"/>
              </a:rPr>
              <a:t>: Montreal (1725) Public domain</a:t>
            </a:r>
            <a:endParaRPr lang="x-none" altLang="x-none" sz="1200" dirty="0">
              <a:solidFill>
                <a:schemeClr val="bg2">
                  <a:lumMod val="50000"/>
                </a:schemeClr>
              </a:solidFill>
              <a:latin typeface="Source Sans Pro" charset="0"/>
              <a:ea typeface="Source Sans Pro" charset="0"/>
              <a:cs typeface="Source Sans Pro" charset="0"/>
            </a:endParaRP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North America</a:t>
            </a:r>
            <a:endParaRPr lang="en-US" altLang="x-none" sz="1600" dirty="0">
              <a:solidFill>
                <a:schemeClr val="bg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1778117571"/>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507360E-CAC9-5147-BBC5-3B28CBCE8DA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96511" y="3652027"/>
            <a:ext cx="13057391" cy="7259408"/>
          </a:xfrm>
          <a:prstGeom prst="rect">
            <a:avLst/>
          </a:prstGeom>
        </p:spPr>
      </p:pic>
      <p:sp>
        <p:nvSpPr>
          <p:cNvPr id="9" name="Rectangle 8">
            <a:extLst>
              <a:ext uri="{FF2B5EF4-FFF2-40B4-BE49-F238E27FC236}">
                <a16:creationId xmlns:a16="http://schemas.microsoft.com/office/drawing/2014/main" id="{119C7F02-B13E-EF45-A991-BAD6848A3E2C}"/>
              </a:ext>
            </a:extLst>
          </p:cNvPr>
          <p:cNvSpPr/>
          <p:nvPr/>
        </p:nvSpPr>
        <p:spPr>
          <a:xfrm>
            <a:off x="-167640" y="-18113"/>
            <a:ext cx="12715240" cy="4124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3D8EC6F-3E49-0548-A5FD-4F4A1D1B91F7}"/>
              </a:ext>
            </a:extLst>
          </p:cNvPr>
          <p:cNvSpPr/>
          <p:nvPr/>
        </p:nvSpPr>
        <p:spPr>
          <a:xfrm>
            <a:off x="3815760" y="3388534"/>
            <a:ext cx="12715240" cy="3997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D636987-3AE3-C741-9CD5-526A4B78D0A4}"/>
              </a:ext>
            </a:extLst>
          </p:cNvPr>
          <p:cNvSpPr/>
          <p:nvPr/>
        </p:nvSpPr>
        <p:spPr>
          <a:xfrm>
            <a:off x="-91440" y="1244769"/>
            <a:ext cx="386910" cy="5613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15EBEEB-9C31-8349-AAC5-395D4881E137}"/>
              </a:ext>
            </a:extLst>
          </p:cNvPr>
          <p:cNvSpPr/>
          <p:nvPr/>
        </p:nvSpPr>
        <p:spPr>
          <a:xfrm rot="5400000">
            <a:off x="1788655" y="4875037"/>
            <a:ext cx="237485" cy="3814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78C1E664-66C3-E645-A189-C48D36F87C21}"/>
              </a:ext>
            </a:extLst>
          </p:cNvPr>
          <p:cNvSpPr/>
          <p:nvPr/>
        </p:nvSpPr>
        <p:spPr>
          <a:xfrm>
            <a:off x="1973580" y="5382260"/>
            <a:ext cx="78740" cy="7874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3997662" y="5412259"/>
            <a:ext cx="4238661" cy="276999"/>
          </a:xfrm>
          <a:prstGeom prst="rect">
            <a:avLst/>
          </a:prstGeom>
          <a:noFill/>
        </p:spPr>
        <p:txBody>
          <a:bodyPr wrap="none" rtlCol="0">
            <a:spAutoFit/>
          </a:bodyPr>
          <a:lstStyle/>
          <a:p>
            <a:pPr eaLnBrk="0" fontAlgn="base" hangingPunct="0">
              <a:spcBef>
                <a:spcPct val="0"/>
              </a:spcBef>
              <a:spcAft>
                <a:spcPct val="0"/>
              </a:spcAft>
            </a:pPr>
            <a:r>
              <a:rPr lang="en-US" altLang="x-none" sz="1200" dirty="0">
                <a:solidFill>
                  <a:schemeClr val="bg2">
                    <a:lumMod val="50000"/>
                  </a:schemeClr>
                </a:solidFill>
                <a:latin typeface="Source Sans Pro" charset="0"/>
                <a:ea typeface="Source Sans Pro" charset="0"/>
                <a:cs typeface="Source Sans Pro" charset="0"/>
              </a:rPr>
              <a:t>John Lowell Gardner: Port od Salem (~1770) Public domain</a:t>
            </a:r>
            <a:endParaRPr lang="x-none" altLang="x-none" sz="1200" dirty="0">
              <a:solidFill>
                <a:schemeClr val="bg2">
                  <a:lumMod val="50000"/>
                </a:schemeClr>
              </a:solidFill>
              <a:latin typeface="Source Sans Pro" charset="0"/>
              <a:ea typeface="Source Sans Pro" charset="0"/>
              <a:cs typeface="Source Sans Pro" charset="0"/>
            </a:endParaRP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North America</a:t>
            </a:r>
            <a:endParaRPr lang="en-US" altLang="x-none" sz="1600" dirty="0">
              <a:solidFill>
                <a:schemeClr val="bg1"/>
              </a:solidFill>
              <a:latin typeface="Source Sans Pro" charset="0"/>
              <a:ea typeface="Source Sans Pro" charset="0"/>
              <a:cs typeface="Source Sans Pro" charset="0"/>
            </a:endParaRPr>
          </a:p>
        </p:txBody>
      </p:sp>
      <p:pic>
        <p:nvPicPr>
          <p:cNvPr id="3" name="Picture 2">
            <a:extLst>
              <a:ext uri="{FF2B5EF4-FFF2-40B4-BE49-F238E27FC236}">
                <a16:creationId xmlns:a16="http://schemas.microsoft.com/office/drawing/2014/main" id="{04E8D480-EC9E-FE4B-8477-D96D70E8B8E0}"/>
              </a:ext>
            </a:extLst>
          </p:cNvPr>
          <p:cNvPicPr>
            <a:picLocks noChangeAspect="1"/>
          </p:cNvPicPr>
          <p:nvPr/>
        </p:nvPicPr>
        <p:blipFill>
          <a:blip r:embed="rId4"/>
          <a:stretch>
            <a:fillRect/>
          </a:stretch>
        </p:blipFill>
        <p:spPr>
          <a:xfrm>
            <a:off x="3997662" y="246965"/>
            <a:ext cx="8284502" cy="5165294"/>
          </a:xfrm>
          <a:prstGeom prst="rect">
            <a:avLst/>
          </a:prstGeom>
        </p:spPr>
      </p:pic>
    </p:spTree>
    <p:extLst>
      <p:ext uri="{BB962C8B-B14F-4D97-AF65-F5344CB8AC3E}">
        <p14:creationId xmlns:p14="http://schemas.microsoft.com/office/powerpoint/2010/main" val="4101239369"/>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239D77-4132-5445-BCCC-CF551AE2D39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662632" y="3243795"/>
            <a:ext cx="13057391" cy="7259408"/>
          </a:xfrm>
          <a:prstGeom prst="rect">
            <a:avLst/>
          </a:prstGeom>
        </p:spPr>
      </p:pic>
      <p:sp>
        <p:nvSpPr>
          <p:cNvPr id="9" name="Rectangle 8">
            <a:extLst>
              <a:ext uri="{FF2B5EF4-FFF2-40B4-BE49-F238E27FC236}">
                <a16:creationId xmlns:a16="http://schemas.microsoft.com/office/drawing/2014/main" id="{57F1FC59-1C9E-9B47-BA61-FB03D8F09D3C}"/>
              </a:ext>
            </a:extLst>
          </p:cNvPr>
          <p:cNvSpPr/>
          <p:nvPr/>
        </p:nvSpPr>
        <p:spPr>
          <a:xfrm>
            <a:off x="-167640" y="-18113"/>
            <a:ext cx="12715240" cy="4124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378D268-EA82-BA4B-81E4-21FCFDCE4C1D}"/>
              </a:ext>
            </a:extLst>
          </p:cNvPr>
          <p:cNvSpPr/>
          <p:nvPr/>
        </p:nvSpPr>
        <p:spPr>
          <a:xfrm>
            <a:off x="3815760" y="3388534"/>
            <a:ext cx="12715240" cy="3997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8CD60FE-5FB1-5C41-993C-FD49006FBC8B}"/>
              </a:ext>
            </a:extLst>
          </p:cNvPr>
          <p:cNvSpPr/>
          <p:nvPr/>
        </p:nvSpPr>
        <p:spPr>
          <a:xfrm>
            <a:off x="-91440" y="1244769"/>
            <a:ext cx="386910" cy="5613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254B1CD-99EC-644C-80D4-B8C57E71D39F}"/>
              </a:ext>
            </a:extLst>
          </p:cNvPr>
          <p:cNvSpPr/>
          <p:nvPr/>
        </p:nvSpPr>
        <p:spPr>
          <a:xfrm rot="5400000">
            <a:off x="1788655" y="4875037"/>
            <a:ext cx="237485" cy="3814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55A9C8A1-A57F-6F41-81EE-8B30F3AB1E2B}"/>
              </a:ext>
            </a:extLst>
          </p:cNvPr>
          <p:cNvSpPr/>
          <p:nvPr/>
        </p:nvSpPr>
        <p:spPr>
          <a:xfrm>
            <a:off x="2097567" y="5397759"/>
            <a:ext cx="78740" cy="7874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4048093" y="6345692"/>
            <a:ext cx="3518912" cy="276999"/>
          </a:xfrm>
          <a:prstGeom prst="rect">
            <a:avLst/>
          </a:prstGeom>
          <a:noFill/>
        </p:spPr>
        <p:txBody>
          <a:bodyPr wrap="none" rtlCol="0">
            <a:spAutoFit/>
          </a:bodyPr>
          <a:lstStyle/>
          <a:p>
            <a:pPr eaLnBrk="0" fontAlgn="base" hangingPunct="0">
              <a:spcBef>
                <a:spcPct val="0"/>
              </a:spcBef>
              <a:spcAft>
                <a:spcPct val="0"/>
              </a:spcAft>
            </a:pPr>
            <a:r>
              <a:rPr lang="en-US" altLang="x-none" sz="1200" dirty="0">
                <a:solidFill>
                  <a:schemeClr val="bg2">
                    <a:lumMod val="50000"/>
                  </a:schemeClr>
                </a:solidFill>
                <a:latin typeface="Source Sans Pro" charset="0"/>
                <a:ea typeface="Source Sans Pro" charset="0"/>
                <a:cs typeface="Source Sans Pro" charset="0"/>
              </a:rPr>
              <a:t>Isaac </a:t>
            </a:r>
            <a:r>
              <a:rPr lang="en-US" altLang="x-none" sz="1200" dirty="0" err="1">
                <a:solidFill>
                  <a:schemeClr val="bg2">
                    <a:lumMod val="50000"/>
                  </a:schemeClr>
                </a:solidFill>
                <a:latin typeface="Source Sans Pro" charset="0"/>
                <a:ea typeface="Source Sans Pro" charset="0"/>
                <a:cs typeface="Source Sans Pro" charset="0"/>
              </a:rPr>
              <a:t>Titsingh</a:t>
            </a:r>
            <a:r>
              <a:rPr lang="en-US" altLang="x-none" sz="1200" dirty="0">
                <a:solidFill>
                  <a:schemeClr val="bg2">
                    <a:lumMod val="50000"/>
                  </a:schemeClr>
                </a:solidFill>
                <a:latin typeface="Source Sans Pro" charset="0"/>
                <a:ea typeface="Source Sans Pro" charset="0"/>
                <a:cs typeface="Source Sans Pro" charset="0"/>
              </a:rPr>
              <a:t>: Map of </a:t>
            </a:r>
            <a:r>
              <a:rPr lang="en-US" altLang="x-none" sz="1200" dirty="0" err="1">
                <a:solidFill>
                  <a:schemeClr val="bg2">
                    <a:lumMod val="50000"/>
                  </a:schemeClr>
                </a:solidFill>
                <a:latin typeface="Source Sans Pro" charset="0"/>
                <a:ea typeface="Source Sans Pro" charset="0"/>
                <a:cs typeface="Source Sans Pro" charset="0"/>
              </a:rPr>
              <a:t>Dejima</a:t>
            </a:r>
            <a:r>
              <a:rPr lang="en-US" altLang="x-none" sz="1200" dirty="0">
                <a:solidFill>
                  <a:schemeClr val="bg2">
                    <a:lumMod val="50000"/>
                  </a:schemeClr>
                </a:solidFill>
                <a:latin typeface="Source Sans Pro" charset="0"/>
                <a:ea typeface="Source Sans Pro" charset="0"/>
                <a:cs typeface="Source Sans Pro" charset="0"/>
              </a:rPr>
              <a:t> (1824) Public domain</a:t>
            </a:r>
            <a:endParaRPr lang="x-none" altLang="x-none" sz="1200" dirty="0">
              <a:solidFill>
                <a:schemeClr val="bg2">
                  <a:lumMod val="50000"/>
                </a:schemeClr>
              </a:solidFill>
              <a:latin typeface="Source Sans Pro" charset="0"/>
              <a:ea typeface="Source Sans Pro" charset="0"/>
              <a:cs typeface="Source Sans Pro" charset="0"/>
            </a:endParaRP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Asia</a:t>
            </a:r>
            <a:endParaRPr lang="en-US" altLang="x-none" sz="1600" dirty="0">
              <a:solidFill>
                <a:schemeClr val="bg1"/>
              </a:solidFill>
              <a:latin typeface="Source Sans Pro" charset="0"/>
              <a:ea typeface="Source Sans Pro" charset="0"/>
              <a:cs typeface="Source Sans Pro" charset="0"/>
            </a:endParaRPr>
          </a:p>
        </p:txBody>
      </p:sp>
      <p:pic>
        <p:nvPicPr>
          <p:cNvPr id="5" name="Picture 4">
            <a:extLst>
              <a:ext uri="{FF2B5EF4-FFF2-40B4-BE49-F238E27FC236}">
                <a16:creationId xmlns:a16="http://schemas.microsoft.com/office/drawing/2014/main" id="{D731D2AA-9C87-D74B-AAF3-90F1C4AA745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48093" y="246965"/>
            <a:ext cx="7416591" cy="6098727"/>
          </a:xfrm>
          <a:prstGeom prst="rect">
            <a:avLst/>
          </a:prstGeom>
        </p:spPr>
      </p:pic>
    </p:spTree>
    <p:extLst>
      <p:ext uri="{BB962C8B-B14F-4D97-AF65-F5344CB8AC3E}">
        <p14:creationId xmlns:p14="http://schemas.microsoft.com/office/powerpoint/2010/main" val="804743695"/>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C002440-A440-7248-B61F-63B502E8EA4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662632" y="3243795"/>
            <a:ext cx="13057391" cy="7259408"/>
          </a:xfrm>
          <a:prstGeom prst="rect">
            <a:avLst/>
          </a:prstGeom>
        </p:spPr>
      </p:pic>
      <p:sp>
        <p:nvSpPr>
          <p:cNvPr id="9" name="Rectangle 8">
            <a:extLst>
              <a:ext uri="{FF2B5EF4-FFF2-40B4-BE49-F238E27FC236}">
                <a16:creationId xmlns:a16="http://schemas.microsoft.com/office/drawing/2014/main" id="{9D67C52A-319C-C64B-AC22-E110FC528A44}"/>
              </a:ext>
            </a:extLst>
          </p:cNvPr>
          <p:cNvSpPr/>
          <p:nvPr/>
        </p:nvSpPr>
        <p:spPr>
          <a:xfrm>
            <a:off x="-167640" y="-18113"/>
            <a:ext cx="12715240" cy="4124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F323FE8-9A3B-8F43-BE22-F2109844D377}"/>
              </a:ext>
            </a:extLst>
          </p:cNvPr>
          <p:cNvSpPr/>
          <p:nvPr/>
        </p:nvSpPr>
        <p:spPr>
          <a:xfrm>
            <a:off x="3815760" y="3388534"/>
            <a:ext cx="12715240" cy="3997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E6BA913-C2DB-5048-80D7-C54617BF7E05}"/>
              </a:ext>
            </a:extLst>
          </p:cNvPr>
          <p:cNvSpPr/>
          <p:nvPr/>
        </p:nvSpPr>
        <p:spPr>
          <a:xfrm>
            <a:off x="-91440" y="1244769"/>
            <a:ext cx="386910" cy="5613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A4CD16C-2A7A-354C-9ECC-2E070B5C4A34}"/>
              </a:ext>
            </a:extLst>
          </p:cNvPr>
          <p:cNvSpPr/>
          <p:nvPr/>
        </p:nvSpPr>
        <p:spPr>
          <a:xfrm rot="5400000">
            <a:off x="1788655" y="4875037"/>
            <a:ext cx="237485" cy="3814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5AAD1935-9E5D-F143-8FC5-6990B2FDF573}"/>
              </a:ext>
            </a:extLst>
          </p:cNvPr>
          <p:cNvSpPr/>
          <p:nvPr/>
        </p:nvSpPr>
        <p:spPr>
          <a:xfrm>
            <a:off x="2097567" y="5397759"/>
            <a:ext cx="78740" cy="7874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4048093" y="6193813"/>
            <a:ext cx="5630067" cy="276999"/>
          </a:xfrm>
          <a:prstGeom prst="rect">
            <a:avLst/>
          </a:prstGeom>
          <a:noFill/>
        </p:spPr>
        <p:txBody>
          <a:bodyPr wrap="none" rtlCol="0">
            <a:spAutoFit/>
          </a:bodyPr>
          <a:lstStyle/>
          <a:p>
            <a:pPr lvl="0" eaLnBrk="0" fontAlgn="base" hangingPunct="0">
              <a:spcBef>
                <a:spcPct val="0"/>
              </a:spcBef>
              <a:spcAft>
                <a:spcPct val="0"/>
              </a:spcAft>
            </a:pPr>
            <a:r>
              <a:rPr lang="en-US" altLang="x-none" sz="1200" dirty="0">
                <a:solidFill>
                  <a:schemeClr val="bg2">
                    <a:lumMod val="50000"/>
                  </a:schemeClr>
                </a:solidFill>
                <a:latin typeface="Source Sans Pro" charset="0"/>
                <a:ea typeface="Source Sans Pro" charset="0"/>
                <a:cs typeface="Source Sans Pro" charset="0"/>
              </a:rPr>
              <a:t>Carl Wilhelm </a:t>
            </a:r>
            <a:r>
              <a:rPr lang="en-US" altLang="x-none" sz="1200" dirty="0" err="1">
                <a:solidFill>
                  <a:schemeClr val="bg2">
                    <a:lumMod val="50000"/>
                  </a:schemeClr>
                </a:solidFill>
                <a:latin typeface="Source Sans Pro" charset="0"/>
                <a:ea typeface="Source Sans Pro" charset="0"/>
                <a:cs typeface="Source Sans Pro" charset="0"/>
              </a:rPr>
              <a:t>Mieling</a:t>
            </a:r>
            <a:r>
              <a:rPr lang="en-US" altLang="x-none" sz="1200" dirty="0">
                <a:solidFill>
                  <a:schemeClr val="bg2">
                    <a:lumMod val="50000"/>
                  </a:schemeClr>
                </a:solidFill>
                <a:latin typeface="Source Sans Pro" charset="0"/>
                <a:ea typeface="Source Sans Pro" charset="0"/>
                <a:cs typeface="Source Sans Pro" charset="0"/>
              </a:rPr>
              <a:t> and Johan </a:t>
            </a:r>
            <a:r>
              <a:rPr lang="en-US" altLang="x-none" sz="1200" dirty="0" err="1">
                <a:solidFill>
                  <a:schemeClr val="bg2">
                    <a:lumMod val="50000"/>
                  </a:schemeClr>
                </a:solidFill>
                <a:latin typeface="Source Sans Pro" charset="0"/>
                <a:ea typeface="Source Sans Pro" charset="0"/>
                <a:cs typeface="Source Sans Pro" charset="0"/>
              </a:rPr>
              <a:t>Maurits</a:t>
            </a:r>
            <a:r>
              <a:rPr lang="en-US" altLang="x-none" sz="1200" dirty="0">
                <a:solidFill>
                  <a:schemeClr val="bg2">
                    <a:lumMod val="50000"/>
                  </a:schemeClr>
                </a:solidFill>
                <a:latin typeface="Source Sans Pro" charset="0"/>
                <a:ea typeface="Source Sans Pro" charset="0"/>
                <a:cs typeface="Source Sans Pro" charset="0"/>
              </a:rPr>
              <a:t> van </a:t>
            </a:r>
            <a:r>
              <a:rPr lang="en-US" altLang="x-none" sz="1200" dirty="0" err="1">
                <a:solidFill>
                  <a:schemeClr val="bg2">
                    <a:lumMod val="50000"/>
                  </a:schemeClr>
                </a:solidFill>
                <a:latin typeface="Source Sans Pro" charset="0"/>
                <a:ea typeface="Source Sans Pro" charset="0"/>
                <a:cs typeface="Source Sans Pro" charset="0"/>
              </a:rPr>
              <a:t>Lijnden</a:t>
            </a:r>
            <a:r>
              <a:rPr lang="en-US" altLang="x-none" sz="1200" dirty="0">
                <a:solidFill>
                  <a:schemeClr val="bg2">
                    <a:lumMod val="50000"/>
                  </a:schemeClr>
                </a:solidFill>
                <a:latin typeface="Source Sans Pro" charset="0"/>
                <a:ea typeface="Source Sans Pro" charset="0"/>
                <a:cs typeface="Source Sans Pro" charset="0"/>
              </a:rPr>
              <a:t>: </a:t>
            </a:r>
            <a:r>
              <a:rPr lang="en-US" altLang="x-none" sz="1200" dirty="0" err="1">
                <a:solidFill>
                  <a:schemeClr val="bg2">
                    <a:lumMod val="50000"/>
                  </a:schemeClr>
                </a:solidFill>
                <a:latin typeface="Source Sans Pro" charset="0"/>
                <a:ea typeface="Source Sans Pro" charset="0"/>
                <a:cs typeface="Source Sans Pro" charset="0"/>
              </a:rPr>
              <a:t>Dejima</a:t>
            </a:r>
            <a:r>
              <a:rPr lang="en-US" altLang="x-none" sz="1200" dirty="0">
                <a:solidFill>
                  <a:schemeClr val="bg2">
                    <a:lumMod val="50000"/>
                  </a:schemeClr>
                </a:solidFill>
                <a:latin typeface="Source Sans Pro" charset="0"/>
                <a:ea typeface="Source Sans Pro" charset="0"/>
                <a:cs typeface="Source Sans Pro" charset="0"/>
              </a:rPr>
              <a:t> (19</a:t>
            </a:r>
            <a:r>
              <a:rPr lang="en-US" altLang="x-none" sz="1200" baseline="30000" dirty="0">
                <a:solidFill>
                  <a:schemeClr val="bg2">
                    <a:lumMod val="50000"/>
                  </a:schemeClr>
                </a:solidFill>
                <a:latin typeface="Source Sans Pro" charset="0"/>
                <a:ea typeface="Source Sans Pro" charset="0"/>
                <a:cs typeface="Source Sans Pro" charset="0"/>
              </a:rPr>
              <a:t>th</a:t>
            </a:r>
            <a:r>
              <a:rPr lang="en-US" altLang="x-none" sz="1200" dirty="0">
                <a:solidFill>
                  <a:schemeClr val="bg2">
                    <a:lumMod val="50000"/>
                  </a:schemeClr>
                </a:solidFill>
                <a:latin typeface="Source Sans Pro" charset="0"/>
                <a:ea typeface="Source Sans Pro" charset="0"/>
                <a:cs typeface="Source Sans Pro" charset="0"/>
              </a:rPr>
              <a:t> C) Public domain</a:t>
            </a:r>
            <a:endParaRPr lang="x-none" altLang="x-none" sz="1200" dirty="0">
              <a:solidFill>
                <a:schemeClr val="bg2">
                  <a:lumMod val="50000"/>
                </a:schemeClr>
              </a:solidFill>
              <a:latin typeface="Source Sans Pro" charset="0"/>
              <a:ea typeface="Source Sans Pro" charset="0"/>
              <a:cs typeface="Source Sans Pro" charset="0"/>
            </a:endParaRP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Asia</a:t>
            </a:r>
            <a:endParaRPr lang="en-US" altLang="x-none" sz="1600" dirty="0">
              <a:solidFill>
                <a:schemeClr val="bg1"/>
              </a:solidFill>
              <a:latin typeface="Source Sans Pro" charset="0"/>
              <a:ea typeface="Source Sans Pro" charset="0"/>
              <a:cs typeface="Source Sans Pro" charset="0"/>
            </a:endParaRPr>
          </a:p>
        </p:txBody>
      </p:sp>
      <p:pic>
        <p:nvPicPr>
          <p:cNvPr id="4" name="Picture 3">
            <a:extLst>
              <a:ext uri="{FF2B5EF4-FFF2-40B4-BE49-F238E27FC236}">
                <a16:creationId xmlns:a16="http://schemas.microsoft.com/office/drawing/2014/main" id="{3AFB6944-9294-8045-B195-C77B5269D5B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48093" y="246965"/>
            <a:ext cx="8143907" cy="5946848"/>
          </a:xfrm>
          <a:prstGeom prst="rect">
            <a:avLst/>
          </a:prstGeom>
        </p:spPr>
      </p:pic>
    </p:spTree>
    <p:extLst>
      <p:ext uri="{BB962C8B-B14F-4D97-AF65-F5344CB8AC3E}">
        <p14:creationId xmlns:p14="http://schemas.microsoft.com/office/powerpoint/2010/main" val="3933744587"/>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Literature</a:t>
            </a:r>
            <a:endParaRPr lang="en-US" altLang="x-none" sz="1600" dirty="0">
              <a:solidFill>
                <a:schemeClr val="bg1"/>
              </a:solidFill>
              <a:latin typeface="Source Sans Pro" charset="0"/>
              <a:ea typeface="Source Sans Pro" charset="0"/>
              <a:cs typeface="Source Sans Pro" charset="0"/>
            </a:endParaRPr>
          </a:p>
        </p:txBody>
      </p:sp>
      <p:sp>
        <p:nvSpPr>
          <p:cNvPr id="6" name="TextBox 5">
            <a:extLst>
              <a:ext uri="{FF2B5EF4-FFF2-40B4-BE49-F238E27FC236}">
                <a16:creationId xmlns:a16="http://schemas.microsoft.com/office/drawing/2014/main" id="{3FD8FB4C-E861-984B-95FF-CB76C2D4DE0B}"/>
              </a:ext>
            </a:extLst>
          </p:cNvPr>
          <p:cNvSpPr txBox="1"/>
          <p:nvPr/>
        </p:nvSpPr>
        <p:spPr>
          <a:xfrm>
            <a:off x="3813840" y="1174428"/>
            <a:ext cx="8378160" cy="6463308"/>
          </a:xfrm>
          <a:prstGeom prst="rect">
            <a:avLst/>
          </a:prstGeom>
          <a:noFill/>
        </p:spPr>
        <p:txBody>
          <a:bodyPr wrap="square" rtlCol="0">
            <a:spAutoFit/>
          </a:bodyPr>
          <a:lstStyle/>
          <a:p>
            <a:r>
              <a:rPr lang="en-US" dirty="0"/>
              <a:t>Basil W Bathe, Jean </a:t>
            </a:r>
            <a:r>
              <a:rPr lang="en-US" dirty="0" err="1"/>
              <a:t>Merrien</a:t>
            </a:r>
            <a:r>
              <a:rPr lang="en-US" dirty="0"/>
              <a:t>, and Joseph </a:t>
            </a:r>
            <a:r>
              <a:rPr lang="en-US" dirty="0" err="1"/>
              <a:t>Jobe</a:t>
            </a:r>
            <a:r>
              <a:rPr lang="en-US" dirty="0"/>
              <a:t>́. </a:t>
            </a:r>
          </a:p>
          <a:p>
            <a:r>
              <a:rPr lang="en-US" i="1" dirty="0"/>
              <a:t>The Great Age of Sail</a:t>
            </a:r>
            <a:r>
              <a:rPr lang="en-US" dirty="0"/>
              <a:t>. </a:t>
            </a:r>
          </a:p>
          <a:p>
            <a:r>
              <a:rPr lang="en-US" dirty="0"/>
              <a:t>Cambridge: Stephens, 1977. </a:t>
            </a:r>
          </a:p>
          <a:p>
            <a:endParaRPr lang="en-US" dirty="0"/>
          </a:p>
          <a:p>
            <a:r>
              <a:rPr lang="en-US" dirty="0"/>
              <a:t>US National Park Service.</a:t>
            </a:r>
          </a:p>
          <a:p>
            <a:r>
              <a:rPr lang="en-US" i="1" dirty="0"/>
              <a:t>Salem: Maritime Salem in the Age of Sail</a:t>
            </a:r>
            <a:r>
              <a:rPr lang="en-US" dirty="0"/>
              <a:t>. </a:t>
            </a:r>
          </a:p>
          <a:p>
            <a:r>
              <a:rPr lang="en-US" dirty="0"/>
              <a:t>Washington, D.C: U.S. Department of the Interior, 1987.</a:t>
            </a:r>
          </a:p>
          <a:p>
            <a:br>
              <a:rPr lang="en-US" dirty="0"/>
            </a:br>
            <a:r>
              <a:rPr lang="en-US" dirty="0"/>
              <a:t>Peter Stone and Nick </a:t>
            </a:r>
            <a:r>
              <a:rPr lang="en-US" dirty="0" err="1"/>
              <a:t>Buxey</a:t>
            </a:r>
            <a:r>
              <a:rPr lang="en-US" dirty="0"/>
              <a:t>. </a:t>
            </a:r>
          </a:p>
          <a:p>
            <a:r>
              <a:rPr lang="en-US" i="1" dirty="0"/>
              <a:t>The History of the Port of London: A Vast Emporium of All Nations</a:t>
            </a:r>
            <a:r>
              <a:rPr lang="en-US" dirty="0"/>
              <a:t>. </a:t>
            </a:r>
          </a:p>
          <a:p>
            <a:r>
              <a:rPr lang="en-US" dirty="0" err="1"/>
              <a:t>Barnsley</a:t>
            </a:r>
            <a:r>
              <a:rPr lang="en-US" dirty="0"/>
              <a:t>, South Yorkshire : Pen &amp; Sword History</a:t>
            </a:r>
            <a:r>
              <a:rPr lang="en-US"/>
              <a:t>, 2017.</a:t>
            </a:r>
            <a:endParaRPr lang="en-US" dirty="0"/>
          </a:p>
          <a:p>
            <a:endParaRPr lang="en-US" dirty="0"/>
          </a:p>
          <a:p>
            <a:r>
              <a:rPr lang="en-US" dirty="0"/>
              <a:t>Franklin W. Knight, Peggy K. </a:t>
            </a:r>
            <a:r>
              <a:rPr lang="en-US" dirty="0" err="1"/>
              <a:t>Liss</a:t>
            </a:r>
            <a:r>
              <a:rPr lang="en-US" dirty="0"/>
              <a:t>.  </a:t>
            </a:r>
          </a:p>
          <a:p>
            <a:r>
              <a:rPr lang="en-US" i="1" dirty="0"/>
              <a:t>Atlantic Port Cities: Economy, Culture, and Society in the Atlantic World, 1650-1850</a:t>
            </a:r>
            <a:r>
              <a:rPr lang="en-US" dirty="0"/>
              <a:t>.</a:t>
            </a:r>
          </a:p>
          <a:p>
            <a:r>
              <a:rPr lang="en-US" dirty="0"/>
              <a:t>Univ. of Tennessee Press, 1991.</a:t>
            </a:r>
          </a:p>
          <a:p>
            <a:endParaRPr lang="en-US" dirty="0"/>
          </a:p>
          <a:p>
            <a:r>
              <a:rPr lang="en-US" dirty="0"/>
              <a:t>Michael Naylor Pearson. </a:t>
            </a:r>
          </a:p>
          <a:p>
            <a:r>
              <a:rPr lang="en-US" i="1" dirty="0"/>
              <a:t>Port Cities and Intruders: The Swahili Coast, India, and Portugal in the Early Modern Era</a:t>
            </a:r>
            <a:r>
              <a:rPr lang="en-US" dirty="0"/>
              <a:t>.</a:t>
            </a:r>
          </a:p>
          <a:p>
            <a:r>
              <a:rPr lang="en-US" dirty="0"/>
              <a:t>Johns Hopkins University Press, 1998.</a:t>
            </a:r>
          </a:p>
          <a:p>
            <a:br>
              <a:rPr lang="en-US" dirty="0"/>
            </a:br>
            <a:endParaRPr lang="en-US" dirty="0"/>
          </a:p>
          <a:p>
            <a:br>
              <a:rPr lang="en-US" dirty="0"/>
            </a:br>
            <a:endParaRPr lang="en-US" dirty="0"/>
          </a:p>
        </p:txBody>
      </p:sp>
    </p:spTree>
    <p:extLst>
      <p:ext uri="{BB962C8B-B14F-4D97-AF65-F5344CB8AC3E}">
        <p14:creationId xmlns:p14="http://schemas.microsoft.com/office/powerpoint/2010/main" val="1921360026"/>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9938</TotalTime>
  <Words>6108</Words>
  <Application>Microsoft Macintosh PowerPoint</Application>
  <PresentationFormat>Widescreen</PresentationFormat>
  <Paragraphs>348</Paragraphs>
  <Slides>37</Slides>
  <Notes>37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37</vt:i4>
      </vt:variant>
    </vt:vector>
  </HeadingPairs>
  <TitlesOfParts>
    <vt:vector size="44" baseType="lpstr">
      <vt:lpstr>Arial</vt:lpstr>
      <vt:lpstr>Calibri</vt:lpstr>
      <vt:lpstr>Calibri Light</vt:lpstr>
      <vt:lpstr>Linux Libertine</vt:lpstr>
      <vt:lpstr>Source Sans Pro</vt:lpstr>
      <vt:lpstr>Source Sans Pro Semibold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Tino Mager</dc:creator>
  <cp:lastModifiedBy>Microsoft Office User</cp:lastModifiedBy>
  <cp:revision>143</cp:revision>
  <dcterms:created xsi:type="dcterms:W3CDTF">2018-08-26T15:27:05Z</dcterms:created>
  <dcterms:modified xsi:type="dcterms:W3CDTF">2021-03-23T17:52:56Z</dcterms:modified>
</cp:coreProperties>
</file>