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sldIdLst>
    <p:sldId id="384" r:id="rId2"/>
    <p:sldId id="270" r:id="rId3"/>
    <p:sldId id="269" r:id="rId4"/>
    <p:sldId id="286" r:id="rId5"/>
    <p:sldId id="365" r:id="rId6"/>
    <p:sldId id="265" r:id="rId7"/>
    <p:sldId id="367" r:id="rId8"/>
    <p:sldId id="376" r:id="rId9"/>
    <p:sldId id="381" r:id="rId10"/>
    <p:sldId id="285" r:id="rId11"/>
    <p:sldId id="366" r:id="rId12"/>
    <p:sldId id="296" r:id="rId13"/>
    <p:sldId id="332" r:id="rId14"/>
    <p:sldId id="333" r:id="rId15"/>
    <p:sldId id="335" r:id="rId16"/>
    <p:sldId id="293" r:id="rId17"/>
    <p:sldId id="368" r:id="rId18"/>
    <p:sldId id="369" r:id="rId19"/>
    <p:sldId id="370" r:id="rId20"/>
    <p:sldId id="378" r:id="rId21"/>
    <p:sldId id="374" r:id="rId22"/>
    <p:sldId id="383" r:id="rId23"/>
    <p:sldId id="371" r:id="rId24"/>
    <p:sldId id="377" r:id="rId25"/>
    <p:sldId id="372" r:id="rId26"/>
    <p:sldId id="375" r:id="rId27"/>
    <p:sldId id="380" r:id="rId28"/>
    <p:sldId id="382"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433"/>
    <p:restoredTop sz="79361"/>
  </p:normalViewPr>
  <p:slideViewPr>
    <p:cSldViewPr snapToGrid="0" snapToObjects="1">
      <p:cViewPr>
        <p:scale>
          <a:sx n="78" d="100"/>
          <a:sy n="78" d="100"/>
        </p:scale>
        <p:origin x="2216" y="1208"/>
      </p:cViewPr>
      <p:guideLst/>
    </p:cSldViewPr>
  </p:slideViewPr>
  <p:notesTextViewPr>
    <p:cViewPr>
      <p:scale>
        <a:sx n="100" d="100"/>
        <a:sy n="100" d="100"/>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84CA79-F4E9-D048-BA35-BD0B1F382DC1}" type="datetimeFigureOut">
              <a:rPr lang="en-US" smtClean="0"/>
              <a:t>3/23/21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64A9BE-31D7-9644-A094-DF289733F407}" type="slidenum">
              <a:rPr lang="en-US" smtClean="0"/>
              <a:t>‹#›</a:t>
            </a:fld>
            <a:endParaRPr lang="en-US"/>
          </a:p>
        </p:txBody>
      </p:sp>
    </p:spTree>
    <p:extLst>
      <p:ext uri="{BB962C8B-B14F-4D97-AF65-F5344CB8AC3E}">
        <p14:creationId xmlns:p14="http://schemas.microsoft.com/office/powerpoint/2010/main" val="32566721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hdl.loc.gov/loc.pnp/det.4a10729"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Welcome to Lecture 6 of Port Cities between global networks and local transformations. My name is Carola Hein and I would like to lead you through this exploration of colonial and slave ports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Image: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JMW Turner: Slavers Throwing overboard the Dead and Dying – Typhon coming on (1840) Public Domain</a:t>
            </a:r>
          </a:p>
          <a:p>
            <a:endParaRPr lang="en-US" sz="1200" b="0" i="0" u="none" strike="noStrike" kern="1200" dirty="0">
              <a:solidFill>
                <a:schemeClr val="tx1"/>
              </a:solidFill>
              <a:effectLst/>
              <a:latin typeface="+mn-lt"/>
              <a:ea typeface="+mn-ea"/>
              <a:cs typeface="+mn-cs"/>
            </a:endParaRPr>
          </a:p>
          <a:p>
            <a:r>
              <a:rPr lang="en-US" dirty="0"/>
              <a:t>Image source: </a:t>
            </a:r>
          </a:p>
          <a:p>
            <a:r>
              <a:rPr lang="en-US" dirty="0"/>
              <a:t>https://</a:t>
            </a:r>
            <a:r>
              <a:rPr lang="en-US" dirty="0" err="1"/>
              <a:t>en.wikipedia.org</a:t>
            </a:r>
            <a:r>
              <a:rPr lang="en-US" dirty="0"/>
              <a:t>/wiki/</a:t>
            </a:r>
            <a:r>
              <a:rPr lang="en-US" dirty="0" err="1"/>
              <a:t>The_Slave_Ship</a:t>
            </a:r>
            <a:r>
              <a:rPr lang="en-US" dirty="0"/>
              <a:t>#/media/</a:t>
            </a:r>
            <a:r>
              <a:rPr lang="en-US" dirty="0" err="1"/>
              <a:t>File:Slave-ship.jpg</a:t>
            </a:r>
            <a:endParaRPr lang="en-US" dirty="0"/>
          </a:p>
        </p:txBody>
      </p:sp>
      <p:sp>
        <p:nvSpPr>
          <p:cNvPr id="4" name="Slide Number Placeholder 3"/>
          <p:cNvSpPr>
            <a:spLocks noGrp="1"/>
          </p:cNvSpPr>
          <p:nvPr>
            <p:ph type="sldNum" sz="quarter" idx="10"/>
          </p:nvPr>
        </p:nvSpPr>
        <p:spPr/>
        <p:txBody>
          <a:bodyPr/>
          <a:lstStyle/>
          <a:p>
            <a:fld id="{96C64509-F97D-1748-984E-BF84355861A7}" type="slidenum">
              <a:rPr lang="en-US" smtClean="0"/>
              <a:t>1</a:t>
            </a:fld>
            <a:endParaRPr lang="en-US"/>
          </a:p>
        </p:txBody>
      </p:sp>
    </p:spTree>
    <p:extLst>
      <p:ext uri="{BB962C8B-B14F-4D97-AF65-F5344CB8AC3E}">
        <p14:creationId xmlns:p14="http://schemas.microsoft.com/office/powerpoint/2010/main" val="33162771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Lecture Abstract: </a:t>
            </a:r>
          </a:p>
          <a:p>
            <a:pPr rtl="0"/>
            <a:r>
              <a:rPr lang="en-US" sz="1200" b="0" i="0" u="none" strike="noStrike" kern="1200" dirty="0">
                <a:solidFill>
                  <a:schemeClr val="tx1"/>
                </a:solidFill>
                <a:effectLst/>
                <a:latin typeface="+mn-lt"/>
                <a:ea typeface="+mn-ea"/>
                <a:cs typeface="+mn-cs"/>
              </a:rPr>
              <a:t>Many port cities grew with the global slave trade, a multi-continental system of commerce and exploitation. European traders captured people in Africa, enslaved them and shipped them to American ports for sale. The slave trade is the largest involuntary migration movement of all time and has left its mark to this day. This dark chapter of the port cities’ history has left few material traces, they have to be searched very carefully. </a:t>
            </a:r>
          </a:p>
          <a:p>
            <a:pPr rtl="0"/>
            <a:endParaRPr lang="en-US" dirty="0"/>
          </a:p>
          <a:p>
            <a:r>
              <a:rPr lang="en-US" dirty="0"/>
              <a:t>Image: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JMW Turner: Slavers Throwing overboard the Dead and Dying – Typhon coming on (1840) Public Domain</a:t>
            </a:r>
          </a:p>
          <a:p>
            <a:endParaRPr lang="en-US" sz="1200" b="0" i="0" u="none" strike="noStrike" kern="1200" dirty="0">
              <a:solidFill>
                <a:schemeClr val="tx1"/>
              </a:solidFill>
              <a:effectLst/>
              <a:latin typeface="+mn-lt"/>
              <a:ea typeface="+mn-ea"/>
              <a:cs typeface="+mn-cs"/>
            </a:endParaRPr>
          </a:p>
          <a:p>
            <a:r>
              <a:rPr lang="en-US" dirty="0"/>
              <a:t>Image source: </a:t>
            </a:r>
          </a:p>
          <a:p>
            <a:r>
              <a:rPr lang="en-US" dirty="0"/>
              <a:t>https://</a:t>
            </a:r>
            <a:r>
              <a:rPr lang="en-US" dirty="0" err="1"/>
              <a:t>en.wikipedia.org</a:t>
            </a:r>
            <a:r>
              <a:rPr lang="en-US" dirty="0"/>
              <a:t>/wiki/</a:t>
            </a:r>
            <a:r>
              <a:rPr lang="en-US" dirty="0" err="1"/>
              <a:t>The_Slave_Ship</a:t>
            </a:r>
            <a:r>
              <a:rPr lang="en-US" dirty="0"/>
              <a:t>#/media/</a:t>
            </a:r>
            <a:r>
              <a:rPr lang="en-US" dirty="0" err="1"/>
              <a:t>File:Slave-ship.jpg</a:t>
            </a:r>
            <a:endParaRPr lang="en-US" dirty="0"/>
          </a:p>
        </p:txBody>
      </p:sp>
      <p:sp>
        <p:nvSpPr>
          <p:cNvPr id="4" name="Slide Number Placeholder 3"/>
          <p:cNvSpPr>
            <a:spLocks noGrp="1"/>
          </p:cNvSpPr>
          <p:nvPr>
            <p:ph type="sldNum" sz="quarter" idx="10"/>
          </p:nvPr>
        </p:nvSpPr>
        <p:spPr/>
        <p:txBody>
          <a:bodyPr/>
          <a:lstStyle/>
          <a:p>
            <a:fld id="{96C64509-F97D-1748-984E-BF84355861A7}" type="slidenum">
              <a:rPr lang="en-US" smtClean="0"/>
              <a:t>2</a:t>
            </a:fld>
            <a:endParaRPr lang="en-US"/>
          </a:p>
        </p:txBody>
      </p:sp>
    </p:spTree>
    <p:extLst>
      <p:ext uri="{BB962C8B-B14F-4D97-AF65-F5344CB8AC3E}">
        <p14:creationId xmlns:p14="http://schemas.microsoft.com/office/powerpoint/2010/main" val="13236592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lecture explores port city architecture and urbanism in the slave trade triangle between Europe, Africa and the Americas.</a:t>
            </a:r>
          </a:p>
        </p:txBody>
      </p:sp>
      <p:sp>
        <p:nvSpPr>
          <p:cNvPr id="4" name="Slide Number Placeholder 3"/>
          <p:cNvSpPr>
            <a:spLocks noGrp="1"/>
          </p:cNvSpPr>
          <p:nvPr>
            <p:ph type="sldNum" sz="quarter" idx="10"/>
          </p:nvPr>
        </p:nvSpPr>
        <p:spPr/>
        <p:txBody>
          <a:bodyPr/>
          <a:lstStyle/>
          <a:p>
            <a:fld id="{96C64509-F97D-1748-984E-BF84355861A7}" type="slidenum">
              <a:rPr lang="en-US" smtClean="0"/>
              <a:t>3</a:t>
            </a:fld>
            <a:endParaRPr lang="en-US"/>
          </a:p>
        </p:txBody>
      </p:sp>
    </p:spTree>
    <p:extLst>
      <p:ext uri="{BB962C8B-B14F-4D97-AF65-F5344CB8AC3E}">
        <p14:creationId xmlns:p14="http://schemas.microsoft.com/office/powerpoint/2010/main" val="10380258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slave trade period is one of the dark sides of the history of port cities. </a:t>
            </a:r>
            <a:r>
              <a:rPr lang="en-US" dirty="0" err="1"/>
              <a:t>Biard's</a:t>
            </a:r>
            <a:r>
              <a:rPr lang="en-US" dirty="0"/>
              <a:t> large-format painting shows the inhumanity of the colonial rulers who treated Africans like goods. People are delivered, examined, branded, beaten and transported. Statistics are kept indifferently and economic advantages are considered. </a:t>
            </a:r>
            <a:r>
              <a:rPr lang="en-US" dirty="0" err="1"/>
              <a:t>Biard</a:t>
            </a:r>
            <a:r>
              <a:rPr lang="en-US" dirty="0"/>
              <a:t> made this painting towards the end of the slave era, when reformers successfully fought for the abolition of slavery. </a:t>
            </a:r>
          </a:p>
          <a:p>
            <a:endParaRPr lang="en-US" dirty="0"/>
          </a:p>
          <a:p>
            <a:r>
              <a:rPr lang="en-US" dirty="0"/>
              <a:t>Image source: </a:t>
            </a:r>
          </a:p>
          <a:p>
            <a:r>
              <a:rPr lang="en-US" dirty="0"/>
              <a:t>https://en.wikipedia.org/wiki/Atlantic_slave_trade#/media/File:The_Slave_Trade_by_Auguste_Francois_Biard.jpg</a:t>
            </a:r>
          </a:p>
        </p:txBody>
      </p:sp>
      <p:sp>
        <p:nvSpPr>
          <p:cNvPr id="4" name="Slide Number Placeholder 3"/>
          <p:cNvSpPr>
            <a:spLocks noGrp="1"/>
          </p:cNvSpPr>
          <p:nvPr>
            <p:ph type="sldNum" sz="quarter" idx="10"/>
          </p:nvPr>
        </p:nvSpPr>
        <p:spPr/>
        <p:txBody>
          <a:bodyPr/>
          <a:lstStyle/>
          <a:p>
            <a:fld id="{96C64509-F97D-1748-984E-BF84355861A7}" type="slidenum">
              <a:rPr lang="en-US" smtClean="0"/>
              <a:t>4</a:t>
            </a:fld>
            <a:endParaRPr lang="en-US"/>
          </a:p>
        </p:txBody>
      </p:sp>
    </p:spTree>
    <p:extLst>
      <p:ext uri="{BB962C8B-B14F-4D97-AF65-F5344CB8AC3E}">
        <p14:creationId xmlns:p14="http://schemas.microsoft.com/office/powerpoint/2010/main" val="23315847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Maritime trade works best when ships are constantly filled. Triangular trade refers to the exchange of "goods" between Europe, the New World and Africa. Rum, textiles and manufactured goods were brought from Europe to Africa, where they were exchanged for slaves who were captured from their homes. The slaves were shipped to the colonies of the New World to serve as unpaid </a:t>
            </a:r>
            <a:r>
              <a:rPr lang="en-US" dirty="0" err="1"/>
              <a:t>labour</a:t>
            </a:r>
            <a:r>
              <a:rPr lang="en-US" dirty="0"/>
              <a:t>. From the colonies, raw materials such as sugar, tobacco and cotton were brought to Europe for further processing. </a:t>
            </a:r>
          </a:p>
          <a:p>
            <a:endParaRPr lang="en-US" dirty="0"/>
          </a:p>
          <a:p>
            <a:r>
              <a:rPr lang="en-US" dirty="0"/>
              <a:t>Image source: </a:t>
            </a:r>
          </a:p>
          <a:p>
            <a:r>
              <a:rPr lang="en-US" dirty="0"/>
              <a:t>https://</a:t>
            </a:r>
            <a:r>
              <a:rPr lang="en-US" dirty="0" err="1"/>
              <a:t>commons.wikimedia.org</a:t>
            </a:r>
            <a:r>
              <a:rPr lang="en-US" dirty="0"/>
              <a:t>/wiki/</a:t>
            </a:r>
            <a:r>
              <a:rPr lang="en-US" dirty="0" err="1"/>
              <a:t>File:Triangular_trade.svg</a:t>
            </a:r>
            <a:endParaRPr lang="en-US" dirty="0"/>
          </a:p>
        </p:txBody>
      </p:sp>
      <p:sp>
        <p:nvSpPr>
          <p:cNvPr id="4" name="Slide Number Placeholder 3"/>
          <p:cNvSpPr>
            <a:spLocks noGrp="1"/>
          </p:cNvSpPr>
          <p:nvPr>
            <p:ph type="sldNum" sz="quarter" idx="10"/>
          </p:nvPr>
        </p:nvSpPr>
        <p:spPr/>
        <p:txBody>
          <a:bodyPr/>
          <a:lstStyle/>
          <a:p>
            <a:fld id="{96C64509-F97D-1748-984E-BF84355861A7}" type="slidenum">
              <a:rPr lang="en-US" smtClean="0"/>
              <a:t>5</a:t>
            </a:fld>
            <a:endParaRPr lang="en-US"/>
          </a:p>
        </p:txBody>
      </p:sp>
    </p:spTree>
    <p:extLst>
      <p:ext uri="{BB962C8B-B14F-4D97-AF65-F5344CB8AC3E}">
        <p14:creationId xmlns:p14="http://schemas.microsoft.com/office/powerpoint/2010/main" val="25501800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Ships were filled to the brim with whatever good they carried: including people. Slave ships transported men, women and children in inhumane conditions and many people died during the voyage. </a:t>
            </a:r>
          </a:p>
          <a:p>
            <a:endParaRPr lang="en-US" dirty="0"/>
          </a:p>
          <a:p>
            <a:r>
              <a:rPr lang="en-US" dirty="0"/>
              <a:t>The 1688 Germantown Quaker Petition Against Slavery was the first written protest against the inhumane slave trade. These early activists experienced a strong resistance from the slave traders. Their opposition was slow to reach public awareness. </a:t>
            </a:r>
          </a:p>
          <a:p>
            <a:endParaRPr lang="en-US" dirty="0"/>
          </a:p>
          <a:p>
            <a:r>
              <a:rPr lang="en-US" dirty="0"/>
              <a:t>In 1788, the Society for Effecting the Abolition of the Slave Trade published an engraving of the Brooks, a British slave ship that illustrates the harsh conditions of slave transport across the Atlantic. Even though the illustration is not correct – and so many details are missing - it still had a great impact and became an icon of the cruelty of the slave trade.</a:t>
            </a:r>
          </a:p>
          <a:p>
            <a:endParaRPr lang="en-US" dirty="0"/>
          </a:p>
          <a:p>
            <a:r>
              <a:rPr lang="en-US" dirty="0"/>
              <a:t>Image source: https://</a:t>
            </a:r>
            <a:r>
              <a:rPr lang="en-US" dirty="0" err="1"/>
              <a:t>en.wikipedia.org</a:t>
            </a:r>
            <a:r>
              <a:rPr lang="en-US" dirty="0"/>
              <a:t>/wiki/</a:t>
            </a:r>
            <a:r>
              <a:rPr lang="en-US" dirty="0" err="1"/>
              <a:t>Triangular_trade</a:t>
            </a:r>
            <a:r>
              <a:rPr lang="en-US" dirty="0"/>
              <a:t>#/media/</a:t>
            </a:r>
            <a:r>
              <a:rPr lang="en-US" dirty="0" err="1"/>
              <a:t>File:Slaveshipposter.jpg</a:t>
            </a:r>
            <a:endParaRPr lang="en-US" dirty="0"/>
          </a:p>
          <a:p>
            <a:endParaRPr lang="en-US" dirty="0"/>
          </a:p>
        </p:txBody>
      </p:sp>
      <p:sp>
        <p:nvSpPr>
          <p:cNvPr id="4" name="Slide Number Placeholder 3"/>
          <p:cNvSpPr>
            <a:spLocks noGrp="1"/>
          </p:cNvSpPr>
          <p:nvPr>
            <p:ph type="sldNum" sz="quarter" idx="10"/>
          </p:nvPr>
        </p:nvSpPr>
        <p:spPr/>
        <p:txBody>
          <a:bodyPr/>
          <a:lstStyle/>
          <a:p>
            <a:fld id="{96C64509-F97D-1748-984E-BF84355861A7}" type="slidenum">
              <a:rPr lang="en-US" smtClean="0"/>
              <a:t>6</a:t>
            </a:fld>
            <a:endParaRPr lang="en-US"/>
          </a:p>
        </p:txBody>
      </p:sp>
    </p:spTree>
    <p:extLst>
      <p:ext uri="{BB962C8B-B14F-4D97-AF65-F5344CB8AC3E}">
        <p14:creationId xmlns:p14="http://schemas.microsoft.com/office/powerpoint/2010/main" val="33551625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1740 on merchants from Liverpool dominated the slave trade until the end. In the approximately 5000 crossings organized from Liverpool in the 18th century, one and a half million slaves were shipped from Africa to the Americas.</a:t>
            </a:r>
          </a:p>
          <a:p>
            <a:endParaRPr lang="en-US" dirty="0"/>
          </a:p>
          <a:p>
            <a:r>
              <a:rPr lang="en-US" dirty="0"/>
              <a:t>The dry docks where slave ships were built and maintained date from 1756 to 1769.</a:t>
            </a:r>
          </a:p>
          <a:p>
            <a:endParaRPr lang="en-US" dirty="0"/>
          </a:p>
          <a:p>
            <a:r>
              <a:rPr lang="en-US" dirty="0"/>
              <a:t>Image source: </a:t>
            </a:r>
          </a:p>
          <a:p>
            <a:r>
              <a:rPr lang="en-US" dirty="0"/>
              <a:t>Tino Mager</a:t>
            </a:r>
          </a:p>
        </p:txBody>
      </p:sp>
      <p:sp>
        <p:nvSpPr>
          <p:cNvPr id="4" name="Slide Number Placeholder 3"/>
          <p:cNvSpPr>
            <a:spLocks noGrp="1"/>
          </p:cNvSpPr>
          <p:nvPr>
            <p:ph type="sldNum" sz="quarter" idx="10"/>
          </p:nvPr>
        </p:nvSpPr>
        <p:spPr/>
        <p:txBody>
          <a:bodyPr/>
          <a:lstStyle/>
          <a:p>
            <a:fld id="{96C64509-F97D-1748-984E-BF84355861A7}" type="slidenum">
              <a:rPr lang="en-US" smtClean="0"/>
              <a:t>7</a:t>
            </a:fld>
            <a:endParaRPr lang="en-US"/>
          </a:p>
        </p:txBody>
      </p:sp>
    </p:spTree>
    <p:extLst>
      <p:ext uri="{BB962C8B-B14F-4D97-AF65-F5344CB8AC3E}">
        <p14:creationId xmlns:p14="http://schemas.microsoft.com/office/powerpoint/2010/main" val="2736420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the beginning of the 18th century the first gated docks were built in Liverpool. Gates were used to separate the docks from the river so that the ships remained at the same height during low tide, which made loading and unloading much easier. The gates can be seen in the picture below. Liverpool became rich as a result of the slave trade. It is not so much a special infrastructure in the port that today points to its use as a slavery port, but rather the representative buildings in the city. When the movement to abolish the slave trade began in Britain in 1787, the slave market in Liverpool was considered the largest in the world. Approximately 40 per cent of world trade at that time was handled through the port of Liverpool. Even after the abolition of the slave trade, the old trade routes built via the slave trade continued to play a role and contributed to the economic prosperity of the city. About one in four Europeans who set sail for the New World took an emigrant ship leaving from Liverpool - a total of nine million people. The story of how the transport of people—first slaves and later migrants—enriched port cities and needs to be examined more carefully.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Image source: </a:t>
            </a:r>
          </a:p>
          <a:p>
            <a:r>
              <a:rPr lang="en-US" dirty="0"/>
              <a:t>https://</a:t>
            </a:r>
            <a:r>
              <a:rPr lang="en-US" dirty="0" err="1"/>
              <a:t>commons.wikimedia.org</a:t>
            </a:r>
            <a:r>
              <a:rPr lang="en-US" dirty="0"/>
              <a:t>/wiki/</a:t>
            </a:r>
            <a:r>
              <a:rPr lang="en-US" dirty="0" err="1"/>
              <a:t>File:The_picture_of_Liverpool</a:t>
            </a:r>
            <a:r>
              <a:rPr lang="en-US" dirty="0"/>
              <a:t>;_(1808)_(14758854446).jpg</a:t>
            </a:r>
          </a:p>
        </p:txBody>
      </p:sp>
      <p:sp>
        <p:nvSpPr>
          <p:cNvPr id="4" name="Slide Number Placeholder 3"/>
          <p:cNvSpPr>
            <a:spLocks noGrp="1"/>
          </p:cNvSpPr>
          <p:nvPr>
            <p:ph type="sldNum" sz="quarter" idx="10"/>
          </p:nvPr>
        </p:nvSpPr>
        <p:spPr/>
        <p:txBody>
          <a:bodyPr/>
          <a:lstStyle/>
          <a:p>
            <a:fld id="{96C64509-F97D-1748-984E-BF84355861A7}" type="slidenum">
              <a:rPr lang="en-US" smtClean="0"/>
              <a:t>8</a:t>
            </a:fld>
            <a:endParaRPr lang="en-US"/>
          </a:p>
        </p:txBody>
      </p:sp>
    </p:spTree>
    <p:extLst>
      <p:ext uri="{BB962C8B-B14F-4D97-AF65-F5344CB8AC3E}">
        <p14:creationId xmlns:p14="http://schemas.microsoft.com/office/powerpoint/2010/main" val="39196006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Liverpool's history is told at the International Slavery Museum, which is part of the Merseyside Maritime Museum. Housed in the Royal Albert Dock, the historic site provides an overview of the dimensions of the slave trade arranged and conducted from Liverpool. The exhibits illustrate the global network of the slave trade and international participation in oppression and exploitation. </a:t>
            </a:r>
          </a:p>
          <a:p>
            <a:endParaRPr lang="en-US" dirty="0"/>
          </a:p>
          <a:p>
            <a:r>
              <a:rPr lang="en-US" dirty="0"/>
              <a:t>Image source: </a:t>
            </a:r>
          </a:p>
          <a:p>
            <a:r>
              <a:rPr lang="en-US" dirty="0"/>
              <a:t>https://</a:t>
            </a:r>
            <a:r>
              <a:rPr lang="en-US" dirty="0" err="1"/>
              <a:t>commons.wikimedia.org</a:t>
            </a:r>
            <a:r>
              <a:rPr lang="en-US" dirty="0"/>
              <a:t>/wiki/File:Albert_Dock_Liverpool_7.jpg</a:t>
            </a:r>
          </a:p>
        </p:txBody>
      </p:sp>
      <p:sp>
        <p:nvSpPr>
          <p:cNvPr id="4" name="Slide Number Placeholder 3"/>
          <p:cNvSpPr>
            <a:spLocks noGrp="1"/>
          </p:cNvSpPr>
          <p:nvPr>
            <p:ph type="sldNum" sz="quarter" idx="10"/>
          </p:nvPr>
        </p:nvSpPr>
        <p:spPr/>
        <p:txBody>
          <a:bodyPr/>
          <a:lstStyle/>
          <a:p>
            <a:fld id="{96C64509-F97D-1748-984E-BF84355861A7}" type="slidenum">
              <a:rPr lang="en-US" smtClean="0"/>
              <a:t>9</a:t>
            </a:fld>
            <a:endParaRPr lang="en-US"/>
          </a:p>
        </p:txBody>
      </p:sp>
    </p:spTree>
    <p:extLst>
      <p:ext uri="{BB962C8B-B14F-4D97-AF65-F5344CB8AC3E}">
        <p14:creationId xmlns:p14="http://schemas.microsoft.com/office/powerpoint/2010/main" val="9331648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profit from the slave trade, and the cheap </a:t>
            </a:r>
            <a:r>
              <a:rPr lang="en-US" dirty="0" err="1"/>
              <a:t>labour</a:t>
            </a:r>
            <a:r>
              <a:rPr lang="en-US" dirty="0"/>
              <a:t> associated with it, contributed significantly to the upswing of the British economy. Later, the port structures in London were expanded and new, more efficient structures </a:t>
            </a:r>
            <a:r>
              <a:rPr lang="en-US" dirty="0" err="1"/>
              <a:t>develpment</a:t>
            </a:r>
            <a:r>
              <a:rPr lang="en-US" dirty="0"/>
              <a:t>. The West India Docks, for example, are a port facility in London's East End. They were built between 1800 and 1802 and were extended by a third port basin in 1860. Their construction was initiated by Robert Milligan (1746-1809). The West Indian merchant found the port facilities on the Thames inefficient and unsafe, so he had a walled area with docks and department stores built that could hold 600 ships. The northern basin was used for unloading the arriving ships. These then sailed to the southern basin for loading. This sequence turned out to be much faster than in the overcrowded docks upstream. </a:t>
            </a:r>
          </a:p>
          <a:p>
            <a:endParaRPr lang="en-US" dirty="0"/>
          </a:p>
          <a:p>
            <a:r>
              <a:rPr lang="en-US" dirty="0"/>
              <a:t>Image source: </a:t>
            </a:r>
          </a:p>
          <a:p>
            <a:r>
              <a:rPr lang="en-US" dirty="0"/>
              <a:t>https://</a:t>
            </a:r>
            <a:r>
              <a:rPr lang="en-US" dirty="0" err="1"/>
              <a:t>en.wikipedia.org</a:t>
            </a:r>
            <a:r>
              <a:rPr lang="en-US" dirty="0"/>
              <a:t>/wiki/</a:t>
            </a:r>
            <a:r>
              <a:rPr lang="en-US" dirty="0" err="1"/>
              <a:t>West_India_Docks</a:t>
            </a:r>
            <a:r>
              <a:rPr lang="en-US" dirty="0"/>
              <a:t>#/media/File:WestindiaviewofproposalWDaniell1802.jpg</a:t>
            </a:r>
          </a:p>
          <a:p>
            <a:endParaRPr lang="en-US" dirty="0"/>
          </a:p>
        </p:txBody>
      </p:sp>
      <p:sp>
        <p:nvSpPr>
          <p:cNvPr id="4" name="Slide Number Placeholder 3"/>
          <p:cNvSpPr>
            <a:spLocks noGrp="1"/>
          </p:cNvSpPr>
          <p:nvPr>
            <p:ph type="sldNum" sz="quarter" idx="10"/>
          </p:nvPr>
        </p:nvSpPr>
        <p:spPr/>
        <p:txBody>
          <a:bodyPr/>
          <a:lstStyle/>
          <a:p>
            <a:fld id="{96C64509-F97D-1748-984E-BF84355861A7}" type="slidenum">
              <a:rPr lang="en-US" smtClean="0"/>
              <a:t>10</a:t>
            </a:fld>
            <a:endParaRPr lang="en-US"/>
          </a:p>
        </p:txBody>
      </p:sp>
    </p:spTree>
    <p:extLst>
      <p:ext uri="{BB962C8B-B14F-4D97-AF65-F5344CB8AC3E}">
        <p14:creationId xmlns:p14="http://schemas.microsoft.com/office/powerpoint/2010/main" val="25121543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five-</a:t>
            </a:r>
            <a:r>
              <a:rPr lang="en-US" dirty="0" err="1"/>
              <a:t>storey</a:t>
            </a:r>
            <a:r>
              <a:rPr lang="en-US" dirty="0"/>
              <a:t> warehouses were designed by the architect George </a:t>
            </a:r>
            <a:r>
              <a:rPr lang="en-US" dirty="0" err="1"/>
              <a:t>Gwilt</a:t>
            </a:r>
            <a:r>
              <a:rPr lang="en-US" dirty="0"/>
              <a:t>. They are made of bricks and have barred windows to protect them from theft. Their façade is divided by recessed elements. They were loaded and unloaded using pulleys attached to the outside of the building. Large doors on each level allowed access to the goods hanging from the hoist. </a:t>
            </a:r>
          </a:p>
          <a:p>
            <a:endParaRPr lang="en-US" dirty="0"/>
          </a:p>
          <a:p>
            <a:r>
              <a:rPr lang="en-US" dirty="0"/>
              <a:t>Image source: </a:t>
            </a:r>
          </a:p>
          <a:p>
            <a:r>
              <a:rPr lang="en-US" dirty="0"/>
              <a:t>https://</a:t>
            </a:r>
            <a:r>
              <a:rPr lang="en-US" dirty="0" err="1"/>
              <a:t>de.wikipedia.org</a:t>
            </a:r>
            <a:r>
              <a:rPr lang="en-US" dirty="0"/>
              <a:t>/wiki/</a:t>
            </a:r>
            <a:r>
              <a:rPr lang="en-US" dirty="0" err="1"/>
              <a:t>Datei:West_India_Docks_Microcosm_edited.jpg</a:t>
            </a:r>
            <a:endParaRPr lang="en-US" dirty="0"/>
          </a:p>
        </p:txBody>
      </p:sp>
      <p:sp>
        <p:nvSpPr>
          <p:cNvPr id="4" name="Slide Number Placeholder 3"/>
          <p:cNvSpPr>
            <a:spLocks noGrp="1"/>
          </p:cNvSpPr>
          <p:nvPr>
            <p:ph type="sldNum" sz="quarter" idx="10"/>
          </p:nvPr>
        </p:nvSpPr>
        <p:spPr/>
        <p:txBody>
          <a:bodyPr/>
          <a:lstStyle/>
          <a:p>
            <a:fld id="{96C64509-F97D-1748-984E-BF84355861A7}" type="slidenum">
              <a:rPr lang="en-US" smtClean="0"/>
              <a:t>11</a:t>
            </a:fld>
            <a:endParaRPr lang="en-US"/>
          </a:p>
        </p:txBody>
      </p:sp>
    </p:spTree>
    <p:extLst>
      <p:ext uri="{BB962C8B-B14F-4D97-AF65-F5344CB8AC3E}">
        <p14:creationId xmlns:p14="http://schemas.microsoft.com/office/powerpoint/2010/main" val="41363052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map shows how the docks were planned. Here, the engineers used the topography of the Isle of Dogs peninsula to create one entrance and one exit. The third dock and the </a:t>
            </a:r>
            <a:r>
              <a:rPr lang="en-US" dirty="0" err="1"/>
              <a:t>Millwall</a:t>
            </a:r>
            <a:r>
              <a:rPr lang="en-US" dirty="0"/>
              <a:t> docks were added later. In the 19th century, all docks were interconnected and the western access to the West Indie Docks was filled in to provide better access for the increasingly important railway.</a:t>
            </a:r>
          </a:p>
          <a:p>
            <a:endParaRPr lang="en-US" dirty="0"/>
          </a:p>
          <a:p>
            <a:r>
              <a:rPr lang="en-US" dirty="0"/>
              <a:t>Image Source: </a:t>
            </a:r>
          </a:p>
          <a:p>
            <a:r>
              <a:rPr lang="en-US" dirty="0"/>
              <a:t>https://en.wikipedia.org/wiki/West_India_Docks#/media/File:Isle_of_dogs_1899.jpg</a:t>
            </a:r>
          </a:p>
        </p:txBody>
      </p:sp>
      <p:sp>
        <p:nvSpPr>
          <p:cNvPr id="4" name="Slide Number Placeholder 3"/>
          <p:cNvSpPr>
            <a:spLocks noGrp="1"/>
          </p:cNvSpPr>
          <p:nvPr>
            <p:ph type="sldNum" sz="quarter" idx="10"/>
          </p:nvPr>
        </p:nvSpPr>
        <p:spPr/>
        <p:txBody>
          <a:bodyPr/>
          <a:lstStyle/>
          <a:p>
            <a:fld id="{96C64509-F97D-1748-984E-BF84355861A7}" type="slidenum">
              <a:rPr lang="en-US" smtClean="0"/>
              <a:t>12</a:t>
            </a:fld>
            <a:endParaRPr lang="en-US"/>
          </a:p>
        </p:txBody>
      </p:sp>
    </p:spTree>
    <p:extLst>
      <p:ext uri="{BB962C8B-B14F-4D97-AF65-F5344CB8AC3E}">
        <p14:creationId xmlns:p14="http://schemas.microsoft.com/office/powerpoint/2010/main" val="42835100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slave trade was mainly </a:t>
            </a:r>
            <a:r>
              <a:rPr lang="en-US" dirty="0" err="1"/>
              <a:t>organised</a:t>
            </a:r>
            <a:r>
              <a:rPr lang="en-US" dirty="0"/>
              <a:t> from Europe, but also from the New World. However, it was people in Africa who were robbed and enslaved in many areas. There, structures for imprisoning and shipping people were created. </a:t>
            </a:r>
          </a:p>
          <a:p>
            <a:endParaRPr lang="en-US" dirty="0"/>
          </a:p>
          <a:p>
            <a:r>
              <a:rPr lang="en-US" dirty="0" err="1"/>
              <a:t>Goree</a:t>
            </a:r>
            <a:r>
              <a:rPr lang="en-US" dirty="0"/>
              <a:t> is a small island on the western tip of Africa off the coast of Senegal near Dakar. The island played a larger role in the transatlantic slave trade and is now a memorial to this dark chapter in history. In 1978, the island was one of the first sites to be added to the World Heritage List due to its special historical importance. </a:t>
            </a:r>
          </a:p>
          <a:p>
            <a:endParaRPr lang="en-US" dirty="0"/>
          </a:p>
          <a:p>
            <a:r>
              <a:rPr lang="en-US" dirty="0"/>
              <a:t>Image Source: </a:t>
            </a:r>
          </a:p>
          <a:p>
            <a:r>
              <a:rPr lang="en-US" dirty="0"/>
              <a:t>https://en.wikipedia.org/wiki/Gor%C3%A9e#/media/File:Le_fort_d%27Orange_et_de_Nassau_%C3%A0_l%27%C3%AEle_de_Gor%C3%A9e_mg_8503.jpg</a:t>
            </a:r>
          </a:p>
        </p:txBody>
      </p:sp>
      <p:sp>
        <p:nvSpPr>
          <p:cNvPr id="4" name="Slide Number Placeholder 3"/>
          <p:cNvSpPr>
            <a:spLocks noGrp="1"/>
          </p:cNvSpPr>
          <p:nvPr>
            <p:ph type="sldNum" sz="quarter" idx="10"/>
          </p:nvPr>
        </p:nvSpPr>
        <p:spPr/>
        <p:txBody>
          <a:bodyPr/>
          <a:lstStyle/>
          <a:p>
            <a:fld id="{96C64509-F97D-1748-984E-BF84355861A7}" type="slidenum">
              <a:rPr lang="en-US" smtClean="0"/>
              <a:t>13</a:t>
            </a:fld>
            <a:endParaRPr lang="en-US"/>
          </a:p>
        </p:txBody>
      </p:sp>
    </p:spTree>
    <p:extLst>
      <p:ext uri="{BB962C8B-B14F-4D97-AF65-F5344CB8AC3E}">
        <p14:creationId xmlns:p14="http://schemas.microsoft.com/office/powerpoint/2010/main" val="400757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island was bought in 1617 by the Dutch West India Company. Subsequently it changed hands frequently, between Dutch, French and English ownership. The island, secured with walls and forts, also contained a settlement. Numerous colonial buildings are still preserved today. However, the famous slave house from the end of the 18th century was not the important </a:t>
            </a:r>
            <a:r>
              <a:rPr lang="en-US" dirty="0" err="1"/>
              <a:t>centre</a:t>
            </a:r>
            <a:r>
              <a:rPr lang="en-US" dirty="0"/>
              <a:t> of the slave trade for which it was long considered. The bay, which was very suitable as a natural </a:t>
            </a:r>
            <a:r>
              <a:rPr lang="en-US" dirty="0" err="1"/>
              <a:t>harbour</a:t>
            </a:r>
            <a:r>
              <a:rPr lang="en-US" dirty="0"/>
              <a:t>, gave the island its name: </a:t>
            </a:r>
            <a:r>
              <a:rPr lang="en-US" dirty="0" err="1"/>
              <a:t>Goeree</a:t>
            </a:r>
            <a:r>
              <a:rPr lang="en-US" dirty="0"/>
              <a:t>, from Dutch Goede </a:t>
            </a:r>
            <a:r>
              <a:rPr lang="en-US" dirty="0" err="1"/>
              <a:t>Reede</a:t>
            </a:r>
            <a:r>
              <a:rPr lang="en-US" dirty="0"/>
              <a:t> - "Safe </a:t>
            </a:r>
            <a:r>
              <a:rPr lang="en-US" dirty="0" err="1"/>
              <a:t>Harbour</a:t>
            </a:r>
            <a:r>
              <a:rPr lang="en-US" dirty="0"/>
              <a:t>".</a:t>
            </a:r>
          </a:p>
          <a:p>
            <a:endParaRPr lang="en-US" dirty="0"/>
          </a:p>
          <a:p>
            <a:r>
              <a:rPr lang="en-US" dirty="0"/>
              <a:t>Image Source: </a:t>
            </a:r>
          </a:p>
          <a:p>
            <a:r>
              <a:rPr lang="en-US" dirty="0"/>
              <a:t>https://en.wikipedia.org/wiki/Gor%C3%A9e#/media/File:L%27Isle_de_Gore_Schley_1772.jpg</a:t>
            </a:r>
          </a:p>
        </p:txBody>
      </p:sp>
      <p:sp>
        <p:nvSpPr>
          <p:cNvPr id="4" name="Slide Number Placeholder 3"/>
          <p:cNvSpPr>
            <a:spLocks noGrp="1"/>
          </p:cNvSpPr>
          <p:nvPr>
            <p:ph type="sldNum" sz="quarter" idx="10"/>
          </p:nvPr>
        </p:nvSpPr>
        <p:spPr/>
        <p:txBody>
          <a:bodyPr/>
          <a:lstStyle/>
          <a:p>
            <a:fld id="{96C64509-F97D-1748-984E-BF84355861A7}" type="slidenum">
              <a:rPr lang="en-US" smtClean="0"/>
              <a:t>14</a:t>
            </a:fld>
            <a:endParaRPr lang="en-US"/>
          </a:p>
        </p:txBody>
      </p:sp>
    </p:spTree>
    <p:extLst>
      <p:ext uri="{BB962C8B-B14F-4D97-AF65-F5344CB8AC3E}">
        <p14:creationId xmlns:p14="http://schemas.microsoft.com/office/powerpoint/2010/main" val="9594724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1842 figure shows </a:t>
            </a:r>
            <a:r>
              <a:rPr lang="en-US" dirty="0" err="1"/>
              <a:t>Goree</a:t>
            </a:r>
            <a:r>
              <a:rPr lang="en-US" dirty="0"/>
              <a:t> in French possession as part of the </a:t>
            </a:r>
            <a:r>
              <a:rPr lang="en-US" dirty="0" err="1"/>
              <a:t>Gorée</a:t>
            </a:r>
            <a:r>
              <a:rPr lang="en-US" dirty="0"/>
              <a:t> et </a:t>
            </a:r>
            <a:r>
              <a:rPr lang="en-US" dirty="0" err="1"/>
              <a:t>dépendances</a:t>
            </a:r>
            <a:r>
              <a:rPr lang="en-US" dirty="0"/>
              <a:t> colony. The colonial buildings have numerous local architectural elements. The mooring is rather simple: a wooden pier with a primitive crane. What was sufficient for the slave trade proved to be insufficient for the loading of goods with the decline of the slave trade. With the founding of Dakar in 1857, </a:t>
            </a:r>
            <a:r>
              <a:rPr lang="en-US" dirty="0" err="1"/>
              <a:t>Gorée</a:t>
            </a:r>
            <a:r>
              <a:rPr lang="en-US" dirty="0"/>
              <a:t> lost importance. </a:t>
            </a:r>
            <a:r>
              <a:rPr lang="en-US" dirty="0" err="1"/>
              <a:t>Goree</a:t>
            </a:r>
            <a:r>
              <a:rPr lang="en-US" dirty="0"/>
              <a:t> has many contradictory architectural heritage elements from the colonial period. Slaves, servants, merchants and rulers lived in very different conditions with and next to each other on the island. To this day, the actual social conditions have not been clearly clarified.</a:t>
            </a:r>
          </a:p>
          <a:p>
            <a:endParaRPr lang="en-US" dirty="0"/>
          </a:p>
          <a:p>
            <a:r>
              <a:rPr lang="en-US" dirty="0"/>
              <a:t>Image Source: </a:t>
            </a:r>
          </a:p>
          <a:p>
            <a:r>
              <a:rPr lang="en-US" dirty="0"/>
              <a:t>https://en.wikipedia.org/wiki/Gor%C3%A9e#/media/File:Le_prince_de_Joinville_sur_l%27%C3%AEle_de_Gor%C3%A9e_en_1842.jpg_</a:t>
            </a:r>
          </a:p>
        </p:txBody>
      </p:sp>
      <p:sp>
        <p:nvSpPr>
          <p:cNvPr id="4" name="Slide Number Placeholder 3"/>
          <p:cNvSpPr>
            <a:spLocks noGrp="1"/>
          </p:cNvSpPr>
          <p:nvPr>
            <p:ph type="sldNum" sz="quarter" idx="10"/>
          </p:nvPr>
        </p:nvSpPr>
        <p:spPr/>
        <p:txBody>
          <a:bodyPr/>
          <a:lstStyle/>
          <a:p>
            <a:fld id="{96C64509-F97D-1748-984E-BF84355861A7}" type="slidenum">
              <a:rPr lang="en-US" smtClean="0"/>
              <a:t>15</a:t>
            </a:fld>
            <a:endParaRPr lang="en-US"/>
          </a:p>
        </p:txBody>
      </p:sp>
    </p:spTree>
    <p:extLst>
      <p:ext uri="{BB962C8B-B14F-4D97-AF65-F5344CB8AC3E}">
        <p14:creationId xmlns:p14="http://schemas.microsoft.com/office/powerpoint/2010/main" val="20873619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coast of Togo, Benin and western Nigeria used to be called the Slave Coast. There were numerous slave castles, camps and prisons where slaves were crammed together to be exported abroad. The procurement of the slaves was left to various warlike local tribes. They invaded the interior of the country to rob young men and women. These were brought on long foot marches to the slave castles. </a:t>
            </a:r>
          </a:p>
          <a:p>
            <a:r>
              <a:rPr lang="en-US" dirty="0"/>
              <a:t>The lower part of the West African South Coast, yellow in the map, is divided into three areas: Grain Coast, Gold Coast, Slave Coast (from left to right).</a:t>
            </a:r>
          </a:p>
          <a:p>
            <a:endParaRPr lang="en-US" dirty="0"/>
          </a:p>
          <a:p>
            <a:r>
              <a:rPr lang="en-US" dirty="0"/>
              <a:t>Image Source:</a:t>
            </a:r>
            <a:r>
              <a:rPr lang="en-US" baseline="0" dirty="0"/>
              <a:t>  </a:t>
            </a:r>
          </a:p>
          <a:p>
            <a:r>
              <a:rPr lang="en-GB" sz="1200" b="0" i="0" kern="1200" dirty="0">
                <a:solidFill>
                  <a:schemeClr val="tx1"/>
                </a:solidFill>
                <a:effectLst/>
                <a:latin typeface="+mn-lt"/>
                <a:ea typeface="+mn-ea"/>
                <a:cs typeface="+mn-cs"/>
              </a:rPr>
              <a:t>https://en.wikipedia.org/wiki/Slave_Coast_of_West_Africa#/media/File:Negroland_and_Guinea_with_the_European_Settlements,_1736.jpg</a:t>
            </a:r>
            <a:endParaRPr lang="en-US" dirty="0"/>
          </a:p>
        </p:txBody>
      </p:sp>
      <p:sp>
        <p:nvSpPr>
          <p:cNvPr id="4" name="Slide Number Placeholder 3"/>
          <p:cNvSpPr>
            <a:spLocks noGrp="1"/>
          </p:cNvSpPr>
          <p:nvPr>
            <p:ph type="sldNum" sz="quarter" idx="10"/>
          </p:nvPr>
        </p:nvSpPr>
        <p:spPr/>
        <p:txBody>
          <a:bodyPr/>
          <a:lstStyle/>
          <a:p>
            <a:fld id="{96C64509-F97D-1748-984E-BF84355861A7}" type="slidenum">
              <a:rPr lang="en-US" smtClean="0"/>
              <a:t>16</a:t>
            </a:fld>
            <a:endParaRPr lang="en-US"/>
          </a:p>
        </p:txBody>
      </p:sp>
    </p:spTree>
    <p:extLst>
      <p:ext uri="{BB962C8B-B14F-4D97-AF65-F5344CB8AC3E}">
        <p14:creationId xmlns:p14="http://schemas.microsoft.com/office/powerpoint/2010/main" val="24514849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
            </a:r>
            <a:r>
              <a:rPr lang="en-US" dirty="0" err="1"/>
              <a:t>Christiansborg</a:t>
            </a:r>
            <a:r>
              <a:rPr lang="en-US" dirty="0"/>
              <a:t>, until recently the seat of the present government of Ghana, is a castle built by Sweden in 1652. It also played a role in the slave trade. In the course of a history with various owners, the Danes were able to assert themselves from the end of the 17th century. The building became the seat of slave hunters. Soon it had to be extended by a prison, since up to 400 slaves were held captive, in order to be able to ship them into the Caribbean. The colonial castle and the settlement of the indigenous people, which consists of huts of local tradition, are noticeable side by side. </a:t>
            </a:r>
          </a:p>
          <a:p>
            <a:r>
              <a:rPr lang="en-US" dirty="0"/>
              <a:t>Denmark was the first slave trading nation to ban the slave trade in 1803. </a:t>
            </a:r>
          </a:p>
          <a:p>
            <a:endParaRPr lang="en-US" dirty="0"/>
          </a:p>
          <a:p>
            <a:r>
              <a:rPr lang="en-US" dirty="0"/>
              <a:t>Image Source: </a:t>
            </a:r>
          </a:p>
          <a:p>
            <a:r>
              <a:rPr lang="en-US" dirty="0"/>
              <a:t>https://</a:t>
            </a:r>
            <a:r>
              <a:rPr lang="en-US" dirty="0" err="1"/>
              <a:t>en.wikipedia.org</a:t>
            </a:r>
            <a:r>
              <a:rPr lang="en-US" dirty="0"/>
              <a:t>/wiki/</a:t>
            </a:r>
            <a:r>
              <a:rPr lang="en-US" dirty="0" err="1"/>
              <a:t>Osu_Castle</a:t>
            </a:r>
            <a:r>
              <a:rPr lang="en-US" dirty="0"/>
              <a:t>#/media/File:Christiansborg_Castle2.jpg</a:t>
            </a:r>
          </a:p>
        </p:txBody>
      </p:sp>
      <p:sp>
        <p:nvSpPr>
          <p:cNvPr id="4" name="Slide Number Placeholder 3"/>
          <p:cNvSpPr>
            <a:spLocks noGrp="1"/>
          </p:cNvSpPr>
          <p:nvPr>
            <p:ph type="sldNum" sz="quarter" idx="10"/>
          </p:nvPr>
        </p:nvSpPr>
        <p:spPr/>
        <p:txBody>
          <a:bodyPr/>
          <a:lstStyle/>
          <a:p>
            <a:fld id="{96C64509-F97D-1748-984E-BF84355861A7}" type="slidenum">
              <a:rPr lang="en-US" smtClean="0"/>
              <a:t>17</a:t>
            </a:fld>
            <a:endParaRPr lang="en-US"/>
          </a:p>
        </p:txBody>
      </p:sp>
    </p:spTree>
    <p:extLst>
      <p:ext uri="{BB962C8B-B14F-4D97-AF65-F5344CB8AC3E}">
        <p14:creationId xmlns:p14="http://schemas.microsoft.com/office/powerpoint/2010/main" val="17198111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Cape Coast Castle is another fortification in Ghana. Originally built by the Dutch, the castle was conquered by Sweden and used as a trading post. In 1665 the castle became British property and was finally used to ship slaves, who had to spend a long time in cellar dungeons before they were crammed into ships and sent overseas. Today the castle is a museum of the slave trade and a UNESCO world heritage site. </a:t>
            </a:r>
          </a:p>
          <a:p>
            <a:endParaRPr lang="en-US" dirty="0"/>
          </a:p>
          <a:p>
            <a:r>
              <a:rPr lang="en-US" dirty="0"/>
              <a:t>Image Source: </a:t>
            </a:r>
          </a:p>
          <a:p>
            <a:r>
              <a:rPr lang="en-US" dirty="0"/>
              <a:t>https://</a:t>
            </a:r>
            <a:r>
              <a:rPr lang="en-US" dirty="0" err="1"/>
              <a:t>commons.wikimedia.org</a:t>
            </a:r>
            <a:r>
              <a:rPr lang="en-US" dirty="0"/>
              <a:t>/wiki/File:CapeCoastCastle1682_300dpi_001.jpg</a:t>
            </a:r>
          </a:p>
        </p:txBody>
      </p:sp>
      <p:sp>
        <p:nvSpPr>
          <p:cNvPr id="4" name="Slide Number Placeholder 3"/>
          <p:cNvSpPr>
            <a:spLocks noGrp="1"/>
          </p:cNvSpPr>
          <p:nvPr>
            <p:ph type="sldNum" sz="quarter" idx="10"/>
          </p:nvPr>
        </p:nvSpPr>
        <p:spPr/>
        <p:txBody>
          <a:bodyPr/>
          <a:lstStyle/>
          <a:p>
            <a:fld id="{96C64509-F97D-1748-984E-BF84355861A7}" type="slidenum">
              <a:rPr lang="en-US" smtClean="0"/>
              <a:t>18</a:t>
            </a:fld>
            <a:endParaRPr lang="en-US"/>
          </a:p>
        </p:txBody>
      </p:sp>
    </p:spTree>
    <p:extLst>
      <p:ext uri="{BB962C8B-B14F-4D97-AF65-F5344CB8AC3E}">
        <p14:creationId xmlns:p14="http://schemas.microsoft.com/office/powerpoint/2010/main" val="14827112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white residential buildings of the merchants stand in stark contrast to the cellar dungeons below them, in which the slaves were kept.</a:t>
            </a:r>
          </a:p>
          <a:p>
            <a:endParaRPr lang="en-US" dirty="0"/>
          </a:p>
          <a:p>
            <a:r>
              <a:rPr lang="en-US" dirty="0"/>
              <a:t>Image Source: </a:t>
            </a:r>
          </a:p>
          <a:p>
            <a:r>
              <a:rPr lang="en-US" dirty="0"/>
              <a:t>https://</a:t>
            </a:r>
            <a:r>
              <a:rPr lang="en-US" dirty="0" err="1"/>
              <a:t>de.wikipedia.org</a:t>
            </a:r>
            <a:r>
              <a:rPr lang="en-US" dirty="0"/>
              <a:t>/wiki/</a:t>
            </a:r>
            <a:r>
              <a:rPr lang="en-US" dirty="0" err="1"/>
              <a:t>Datei:Cape_Coast_Slave_Castle.jpg</a:t>
            </a:r>
            <a:endParaRPr lang="en-US" dirty="0"/>
          </a:p>
        </p:txBody>
      </p:sp>
      <p:sp>
        <p:nvSpPr>
          <p:cNvPr id="4" name="Slide Number Placeholder 3"/>
          <p:cNvSpPr>
            <a:spLocks noGrp="1"/>
          </p:cNvSpPr>
          <p:nvPr>
            <p:ph type="sldNum" sz="quarter" idx="10"/>
          </p:nvPr>
        </p:nvSpPr>
        <p:spPr/>
        <p:txBody>
          <a:bodyPr/>
          <a:lstStyle/>
          <a:p>
            <a:fld id="{96C64509-F97D-1748-984E-BF84355861A7}" type="slidenum">
              <a:rPr lang="en-US" smtClean="0"/>
              <a:t>19</a:t>
            </a:fld>
            <a:endParaRPr lang="en-US"/>
          </a:p>
        </p:txBody>
      </p:sp>
    </p:spTree>
    <p:extLst>
      <p:ext uri="{BB962C8B-B14F-4D97-AF65-F5344CB8AC3E}">
        <p14:creationId xmlns:p14="http://schemas.microsoft.com/office/powerpoint/2010/main" val="26816668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Slave markets were a typical image of the African port cities of the slave coast. They were also common in other places, like here in Zanzibar. The slaves were exhibited examined and traded. </a:t>
            </a:r>
          </a:p>
          <a:p>
            <a:r>
              <a:rPr lang="en-US" dirty="0"/>
              <a:t>Physical remnants are few, but the depictions show the horrible conditions in which the slaves lived. </a:t>
            </a:r>
          </a:p>
          <a:p>
            <a:endParaRPr lang="en-US" dirty="0"/>
          </a:p>
          <a:p>
            <a:r>
              <a:rPr lang="en-US" dirty="0"/>
              <a:t>Image Source: </a:t>
            </a:r>
          </a:p>
          <a:p>
            <a:r>
              <a:rPr lang="en-US" dirty="0"/>
              <a:t>https://</a:t>
            </a:r>
            <a:r>
              <a:rPr lang="en-US" dirty="0" err="1"/>
              <a:t>upload.wikimedia.org</a:t>
            </a:r>
            <a:r>
              <a:rPr lang="en-US" dirty="0"/>
              <a:t>/</a:t>
            </a:r>
            <a:r>
              <a:rPr lang="en-US" dirty="0" err="1"/>
              <a:t>wikipedia</a:t>
            </a:r>
            <a:r>
              <a:rPr lang="en-US" dirty="0"/>
              <a:t>/commons/thumb/7/73/Zanzibar_Slave_Market%2C_1860_-_Stocqueler.JPG/1280px-Zanzibar_Slave_Market%2C_1860_-_Stocqueler.JPG</a:t>
            </a:r>
          </a:p>
        </p:txBody>
      </p:sp>
      <p:sp>
        <p:nvSpPr>
          <p:cNvPr id="4" name="Slide Number Placeholder 3"/>
          <p:cNvSpPr>
            <a:spLocks noGrp="1"/>
          </p:cNvSpPr>
          <p:nvPr>
            <p:ph type="sldNum" sz="quarter" idx="10"/>
          </p:nvPr>
        </p:nvSpPr>
        <p:spPr/>
        <p:txBody>
          <a:bodyPr/>
          <a:lstStyle/>
          <a:p>
            <a:fld id="{96C64509-F97D-1748-984E-BF84355861A7}" type="slidenum">
              <a:rPr lang="en-US" smtClean="0"/>
              <a:t>20</a:t>
            </a:fld>
            <a:endParaRPr lang="en-US"/>
          </a:p>
        </p:txBody>
      </p:sp>
    </p:spTree>
    <p:extLst>
      <p:ext uri="{BB962C8B-B14F-4D97-AF65-F5344CB8AC3E}">
        <p14:creationId xmlns:p14="http://schemas.microsoft.com/office/powerpoint/2010/main" val="3275265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solidFill>
                  <a:schemeClr val="bg2">
                    <a:lumMod val="50000"/>
                  </a:schemeClr>
                </a:solidFill>
                <a:latin typeface="Source Sans Pro" charset="0"/>
              </a:rPr>
              <a:t>One of the disturbing aspects of the worldwide slave trade is the fact that it left only a few direct material traces. Most places do not show their past as a slave market or prison. Moreover, many were not used exclusively for slavery. The Greenmarket Square in Cape Town, built in 1696, served primarily as a marketplace where goods were offered. In the course of its history, however, slaves also belonged to these 'goods'. This history cannot be seen in the places and therefore requires a particularly sensitive historical consideration. In 1761 the old town house (in the background) was built, today it is one of the oldest buildings in South Africa and a silent witness of the slave trade there.</a:t>
            </a:r>
          </a:p>
          <a:p>
            <a:endParaRPr lang="en-US" dirty="0"/>
          </a:p>
          <a:p>
            <a:r>
              <a:rPr lang="en-US" dirty="0"/>
              <a:t>Image Source: </a:t>
            </a:r>
          </a:p>
          <a:p>
            <a:r>
              <a:rPr lang="en-US" dirty="0"/>
              <a:t>https://</a:t>
            </a:r>
            <a:r>
              <a:rPr lang="en-US" dirty="0" err="1"/>
              <a:t>commons.wikimedia.org</a:t>
            </a:r>
            <a:r>
              <a:rPr lang="en-US" dirty="0"/>
              <a:t>/wiki/File:1762_Rach_Greenmaqrket_Square.jpg</a:t>
            </a:r>
          </a:p>
        </p:txBody>
      </p:sp>
      <p:sp>
        <p:nvSpPr>
          <p:cNvPr id="4" name="Slide Number Placeholder 3"/>
          <p:cNvSpPr>
            <a:spLocks noGrp="1"/>
          </p:cNvSpPr>
          <p:nvPr>
            <p:ph type="sldNum" sz="quarter" idx="10"/>
          </p:nvPr>
        </p:nvSpPr>
        <p:spPr/>
        <p:txBody>
          <a:bodyPr/>
          <a:lstStyle/>
          <a:p>
            <a:fld id="{96C64509-F97D-1748-984E-BF84355861A7}" type="slidenum">
              <a:rPr lang="en-US" smtClean="0"/>
              <a:t>21</a:t>
            </a:fld>
            <a:endParaRPr lang="en-US"/>
          </a:p>
        </p:txBody>
      </p:sp>
    </p:spTree>
    <p:extLst>
      <p:ext uri="{BB962C8B-B14F-4D97-AF65-F5344CB8AC3E}">
        <p14:creationId xmlns:p14="http://schemas.microsoft.com/office/powerpoint/2010/main" val="4129385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slave trade left its imprint on many large estates in the United States, such as the Shirley Plantation on the Charles River in Virginia. The tobacco plantations and large mansions could not have functioned without slaves.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Image Source: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URL: </a:t>
            </a:r>
            <a:r>
              <a:rPr lang="en-US" sz="1200" b="0" i="0" u="none" strike="noStrike" kern="1200" dirty="0">
                <a:solidFill>
                  <a:schemeClr val="tx1"/>
                </a:solidFill>
                <a:effectLst/>
                <a:latin typeface="+mn-lt"/>
                <a:ea typeface="+mn-ea"/>
                <a:cs typeface="+mn-cs"/>
                <a:hlinkClick r:id="rId3"/>
              </a:rPr>
              <a:t>http://hdl.loc.gov/loc.pnp/det.4a10729</a:t>
            </a:r>
            <a:endParaRPr lang="en-US" dirty="0"/>
          </a:p>
          <a:p>
            <a:endParaRPr lang="en-US" dirty="0"/>
          </a:p>
        </p:txBody>
      </p:sp>
      <p:sp>
        <p:nvSpPr>
          <p:cNvPr id="4" name="Slide Number Placeholder 3"/>
          <p:cNvSpPr>
            <a:spLocks noGrp="1"/>
          </p:cNvSpPr>
          <p:nvPr>
            <p:ph type="sldNum" sz="quarter" idx="5"/>
          </p:nvPr>
        </p:nvSpPr>
        <p:spPr/>
        <p:txBody>
          <a:bodyPr/>
          <a:lstStyle/>
          <a:p>
            <a:fld id="{7D64A9BE-31D7-9644-A094-DF289733F407}" type="slidenum">
              <a:rPr lang="en-US" smtClean="0"/>
              <a:t>22</a:t>
            </a:fld>
            <a:endParaRPr lang="en-US"/>
          </a:p>
        </p:txBody>
      </p:sp>
    </p:spTree>
    <p:extLst>
      <p:ext uri="{BB962C8B-B14F-4D97-AF65-F5344CB8AC3E}">
        <p14:creationId xmlns:p14="http://schemas.microsoft.com/office/powerpoint/2010/main" val="9754525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Despite its profound impact and duration, the slave trade has left little material trace. This is particularly true for the American continent. The </a:t>
            </a:r>
            <a:r>
              <a:rPr lang="en-US" dirty="0" err="1"/>
              <a:t>Cais</a:t>
            </a:r>
            <a:r>
              <a:rPr lang="en-US" dirty="0"/>
              <a:t> do </a:t>
            </a:r>
            <a:r>
              <a:rPr lang="en-US" dirty="0" err="1"/>
              <a:t>Valongo</a:t>
            </a:r>
            <a:r>
              <a:rPr lang="en-US" dirty="0"/>
              <a:t> in the Brazilian Rio de Janeiro is one of the most important relics. It is a ship berth built between 1811 and 1817, to which the slaves were taken by small boats from the large slave ships. Today only the paving and some stairs have been preserved. The trading houses in which the slaves were offered for sale at that time, are no longer preserved. In proximity is however the largest American slave cemetery - many did not reach the new world alive. </a:t>
            </a:r>
          </a:p>
          <a:p>
            <a:endParaRPr lang="en-US" dirty="0"/>
          </a:p>
          <a:p>
            <a:r>
              <a:rPr lang="en-US" dirty="0"/>
              <a:t>Image Source: </a:t>
            </a:r>
          </a:p>
          <a:p>
            <a:r>
              <a:rPr lang="en-US" dirty="0"/>
              <a:t>https://</a:t>
            </a:r>
            <a:r>
              <a:rPr lang="en-US" dirty="0" err="1"/>
              <a:t>commons.wikimedia.org</a:t>
            </a:r>
            <a:r>
              <a:rPr lang="en-US" dirty="0"/>
              <a:t>/wiki/</a:t>
            </a:r>
            <a:r>
              <a:rPr lang="en-US" dirty="0" err="1"/>
              <a:t>File:Cais_do_Valongo_e_da_Imperatriz.jpg</a:t>
            </a:r>
            <a:endParaRPr lang="en-US" dirty="0"/>
          </a:p>
        </p:txBody>
      </p:sp>
      <p:sp>
        <p:nvSpPr>
          <p:cNvPr id="4" name="Slide Number Placeholder 3"/>
          <p:cNvSpPr>
            <a:spLocks noGrp="1"/>
          </p:cNvSpPr>
          <p:nvPr>
            <p:ph type="sldNum" sz="quarter" idx="10"/>
          </p:nvPr>
        </p:nvSpPr>
        <p:spPr/>
        <p:txBody>
          <a:bodyPr/>
          <a:lstStyle/>
          <a:p>
            <a:fld id="{96C64509-F97D-1748-984E-BF84355861A7}" type="slidenum">
              <a:rPr lang="en-US" smtClean="0"/>
              <a:t>23</a:t>
            </a:fld>
            <a:endParaRPr lang="en-US"/>
          </a:p>
        </p:txBody>
      </p:sp>
    </p:spTree>
    <p:extLst>
      <p:ext uri="{BB962C8B-B14F-4D97-AF65-F5344CB8AC3E}">
        <p14:creationId xmlns:p14="http://schemas.microsoft.com/office/powerpoint/2010/main" val="33701827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huts also belong to the inconspicuous material relics of the slave trade. They were built on Bonaire in 1850 during the slavery period and served as a camp for slaves who worked in the salt ponds. Salt was one of Bonaire's most important commodities. The small windowless huts served as dormitories and storage places for the personal belongings of the working team. The huts were seven hours' walk from the slaves' home in Rincon, where they could retreat on weekends.</a:t>
            </a:r>
          </a:p>
          <a:p>
            <a:endParaRPr lang="en-US" dirty="0"/>
          </a:p>
          <a:p>
            <a:r>
              <a:rPr lang="en-US" dirty="0"/>
              <a:t>Image Source: </a:t>
            </a:r>
          </a:p>
          <a:p>
            <a:r>
              <a:rPr lang="en-US" dirty="0"/>
              <a:t>https://</a:t>
            </a:r>
            <a:r>
              <a:rPr lang="en-US" dirty="0" err="1"/>
              <a:t>de.wikipedia.org</a:t>
            </a:r>
            <a:r>
              <a:rPr lang="en-US" dirty="0"/>
              <a:t>/wiki/</a:t>
            </a:r>
            <a:r>
              <a:rPr lang="en-US" dirty="0" err="1"/>
              <a:t>Datei:Bonaire_Red_Slave_Huts.jpg</a:t>
            </a:r>
            <a:endParaRPr lang="en-US" dirty="0"/>
          </a:p>
        </p:txBody>
      </p:sp>
      <p:sp>
        <p:nvSpPr>
          <p:cNvPr id="4" name="Slide Number Placeholder 3"/>
          <p:cNvSpPr>
            <a:spLocks noGrp="1"/>
          </p:cNvSpPr>
          <p:nvPr>
            <p:ph type="sldNum" sz="quarter" idx="10"/>
          </p:nvPr>
        </p:nvSpPr>
        <p:spPr/>
        <p:txBody>
          <a:bodyPr/>
          <a:lstStyle/>
          <a:p>
            <a:fld id="{96C64509-F97D-1748-984E-BF84355861A7}" type="slidenum">
              <a:rPr lang="en-US" smtClean="0"/>
              <a:t>24</a:t>
            </a:fld>
            <a:endParaRPr lang="en-US"/>
          </a:p>
        </p:txBody>
      </p:sp>
    </p:spTree>
    <p:extLst>
      <p:ext uri="{BB962C8B-B14F-4D97-AF65-F5344CB8AC3E}">
        <p14:creationId xmlns:p14="http://schemas.microsoft.com/office/powerpoint/2010/main" val="6710008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Built as a market and meeting hall, Faneuil Hall was a gift from slave trader Peter Faneuil to the city of Boston. Opened in 1743, the building is reminiscent of an English country market and still serves as a marketplace. It is controversial that it was financed by the slave trade and bears the name of a slave trader. An initiative to change the name was not granted. Many other places and buildings are directly or indirectly connected with the slave trade and shape the built environment of port cities without explicitly revealing their history.</a:t>
            </a:r>
          </a:p>
          <a:p>
            <a:endParaRPr lang="en-US" dirty="0"/>
          </a:p>
          <a:p>
            <a:r>
              <a:rPr lang="en-US" dirty="0"/>
              <a:t>Image Source: </a:t>
            </a:r>
          </a:p>
          <a:p>
            <a:r>
              <a:rPr lang="en-US" dirty="0"/>
              <a:t>https://</a:t>
            </a:r>
            <a:r>
              <a:rPr lang="en-US" dirty="0" err="1"/>
              <a:t>nl.m.wikipedia.org</a:t>
            </a:r>
            <a:r>
              <a:rPr lang="en-US" dirty="0"/>
              <a:t>/wiki/Bestand:Faneuil_Hall_LOC_4a30408u.jpg</a:t>
            </a:r>
          </a:p>
        </p:txBody>
      </p:sp>
      <p:sp>
        <p:nvSpPr>
          <p:cNvPr id="4" name="Slide Number Placeholder 3"/>
          <p:cNvSpPr>
            <a:spLocks noGrp="1"/>
          </p:cNvSpPr>
          <p:nvPr>
            <p:ph type="sldNum" sz="quarter" idx="10"/>
          </p:nvPr>
        </p:nvSpPr>
        <p:spPr/>
        <p:txBody>
          <a:bodyPr/>
          <a:lstStyle/>
          <a:p>
            <a:fld id="{96C64509-F97D-1748-984E-BF84355861A7}" type="slidenum">
              <a:rPr lang="en-US" smtClean="0"/>
              <a:t>25</a:t>
            </a:fld>
            <a:endParaRPr lang="en-US"/>
          </a:p>
        </p:txBody>
      </p:sp>
    </p:spTree>
    <p:extLst>
      <p:ext uri="{BB962C8B-B14F-4D97-AF65-F5344CB8AC3E}">
        <p14:creationId xmlns:p14="http://schemas.microsoft.com/office/powerpoint/2010/main" val="41089011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Other buildings, such as the slave market in Louisville, are rather inconspicuous, but give clearer indications of their original function - as has happened here through information boards. But also by the slave market in Louisville it becomes clear that the inhumane history of the slave trade can hardly be recognized without further clues. </a:t>
            </a:r>
          </a:p>
          <a:p>
            <a:endParaRPr lang="en-US" dirty="0"/>
          </a:p>
          <a:p>
            <a:r>
              <a:rPr lang="en-US" dirty="0"/>
              <a:t>Image Source: </a:t>
            </a:r>
          </a:p>
          <a:p>
            <a:r>
              <a:rPr lang="en-US" dirty="0"/>
              <a:t>https://</a:t>
            </a:r>
            <a:r>
              <a:rPr lang="en-US" dirty="0" err="1"/>
              <a:t>commons.wikimedia.org</a:t>
            </a:r>
            <a:r>
              <a:rPr lang="en-US" dirty="0"/>
              <a:t>/wiki/</a:t>
            </a:r>
            <a:r>
              <a:rPr lang="en-US" dirty="0" err="1"/>
              <a:t>File:Slave_Market,_Public_Square,_Louisville</a:t>
            </a:r>
            <a:r>
              <a:rPr lang="en-US" dirty="0"/>
              <a:t>_(</a:t>
            </a:r>
            <a:r>
              <a:rPr lang="en-US" dirty="0" err="1"/>
              <a:t>Jefferson_County,_Georgia</a:t>
            </a:r>
            <a:r>
              <a:rPr lang="en-US" dirty="0"/>
              <a:t>).jpg</a:t>
            </a:r>
          </a:p>
        </p:txBody>
      </p:sp>
      <p:sp>
        <p:nvSpPr>
          <p:cNvPr id="4" name="Slide Number Placeholder 3"/>
          <p:cNvSpPr>
            <a:spLocks noGrp="1"/>
          </p:cNvSpPr>
          <p:nvPr>
            <p:ph type="sldNum" sz="quarter" idx="10"/>
          </p:nvPr>
        </p:nvSpPr>
        <p:spPr/>
        <p:txBody>
          <a:bodyPr/>
          <a:lstStyle/>
          <a:p>
            <a:fld id="{96C64509-F97D-1748-984E-BF84355861A7}" type="slidenum">
              <a:rPr lang="en-US" smtClean="0"/>
              <a:t>26</a:t>
            </a:fld>
            <a:endParaRPr lang="en-US"/>
          </a:p>
        </p:txBody>
      </p:sp>
    </p:spTree>
    <p:extLst>
      <p:ext uri="{BB962C8B-B14F-4D97-AF65-F5344CB8AC3E}">
        <p14:creationId xmlns:p14="http://schemas.microsoft.com/office/powerpoint/2010/main" val="9982919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dark chapter of the slave trade has made many port cities and local traders rich. The material traces are rarely obvious. They are rather to be seen in the buildings and infrastructures that were realized with the help of exploitation. In most places there is a lack of clear indications and also of conflict with this difficult heritage. </a:t>
            </a:r>
          </a:p>
          <a:p>
            <a:endParaRPr lang="en-US" dirty="0"/>
          </a:p>
          <a:p>
            <a:r>
              <a:rPr lang="en-US" dirty="0"/>
              <a:t>The Black Lives Matter movement has shone a light on the need for advanced discussion of these historic injustices. </a:t>
            </a:r>
          </a:p>
          <a:p>
            <a:endParaRPr lang="en-US" dirty="0"/>
          </a:p>
          <a:p>
            <a:r>
              <a:rPr lang="en-US" dirty="0"/>
              <a:t>Image Source: </a:t>
            </a:r>
          </a:p>
          <a:p>
            <a:r>
              <a:rPr lang="en-US" dirty="0"/>
              <a:t>https://</a:t>
            </a:r>
            <a:r>
              <a:rPr lang="en-US" dirty="0" err="1"/>
              <a:t>commons.wikimedia.org</a:t>
            </a:r>
            <a:r>
              <a:rPr lang="en-US" dirty="0"/>
              <a:t>/wiki/</a:t>
            </a:r>
            <a:r>
              <a:rPr lang="en-US" dirty="0" err="1"/>
              <a:t>File:Slave_memorial_Zanzibar.jpg</a:t>
            </a:r>
            <a:endParaRPr lang="en-US" dirty="0"/>
          </a:p>
        </p:txBody>
      </p:sp>
      <p:sp>
        <p:nvSpPr>
          <p:cNvPr id="4" name="Slide Number Placeholder 3"/>
          <p:cNvSpPr>
            <a:spLocks noGrp="1"/>
          </p:cNvSpPr>
          <p:nvPr>
            <p:ph type="sldNum" sz="quarter" idx="10"/>
          </p:nvPr>
        </p:nvSpPr>
        <p:spPr/>
        <p:txBody>
          <a:bodyPr/>
          <a:lstStyle/>
          <a:p>
            <a:fld id="{96C64509-F97D-1748-984E-BF84355861A7}" type="slidenum">
              <a:rPr lang="en-US" smtClean="0"/>
              <a:t>27</a:t>
            </a:fld>
            <a:endParaRPr lang="en-US"/>
          </a:p>
        </p:txBody>
      </p:sp>
    </p:spTree>
    <p:extLst>
      <p:ext uri="{BB962C8B-B14F-4D97-AF65-F5344CB8AC3E}">
        <p14:creationId xmlns:p14="http://schemas.microsoft.com/office/powerpoint/2010/main" val="17993908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 selection of references. </a:t>
            </a:r>
          </a:p>
        </p:txBody>
      </p:sp>
      <p:sp>
        <p:nvSpPr>
          <p:cNvPr id="4" name="Slide Number Placeholder 3"/>
          <p:cNvSpPr>
            <a:spLocks noGrp="1"/>
          </p:cNvSpPr>
          <p:nvPr>
            <p:ph type="sldNum" sz="quarter" idx="10"/>
          </p:nvPr>
        </p:nvSpPr>
        <p:spPr/>
        <p:txBody>
          <a:bodyPr/>
          <a:lstStyle/>
          <a:p>
            <a:fld id="{96C64509-F97D-1748-984E-BF84355861A7}" type="slidenum">
              <a:rPr lang="en-US" smtClean="0"/>
              <a:t>28</a:t>
            </a:fld>
            <a:endParaRPr lang="en-US"/>
          </a:p>
        </p:txBody>
      </p:sp>
    </p:spTree>
    <p:extLst>
      <p:ext uri="{BB962C8B-B14F-4D97-AF65-F5344CB8AC3E}">
        <p14:creationId xmlns:p14="http://schemas.microsoft.com/office/powerpoint/2010/main" val="40438042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D6B9C-09F0-D149-A28E-815FEAFF586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24ECC33-E15E-E046-BEDD-B73DC20B922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EEF49A7-892B-8B49-97C1-CD4C024E9697}"/>
              </a:ext>
            </a:extLst>
          </p:cNvPr>
          <p:cNvSpPr>
            <a:spLocks noGrp="1"/>
          </p:cNvSpPr>
          <p:nvPr>
            <p:ph type="dt" sz="half" idx="10"/>
          </p:nvPr>
        </p:nvSpPr>
        <p:spPr/>
        <p:txBody>
          <a:bodyPr/>
          <a:lstStyle/>
          <a:p>
            <a:fld id="{139F7C59-4339-4946-8943-B38D4856CF79}" type="datetimeFigureOut">
              <a:rPr lang="en-US" smtClean="0"/>
              <a:t>3/23/21</a:t>
            </a:fld>
            <a:endParaRPr lang="en-US"/>
          </a:p>
        </p:txBody>
      </p:sp>
      <p:sp>
        <p:nvSpPr>
          <p:cNvPr id="5" name="Footer Placeholder 4">
            <a:extLst>
              <a:ext uri="{FF2B5EF4-FFF2-40B4-BE49-F238E27FC236}">
                <a16:creationId xmlns:a16="http://schemas.microsoft.com/office/drawing/2014/main" id="{AFFDEB58-E2CB-9D4F-87B6-A331F48BC3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8C20E2-A2EF-904F-9D61-D2BDBB09C84E}"/>
              </a:ext>
            </a:extLst>
          </p:cNvPr>
          <p:cNvSpPr>
            <a:spLocks noGrp="1"/>
          </p:cNvSpPr>
          <p:nvPr>
            <p:ph type="sldNum" sz="quarter" idx="12"/>
          </p:nvPr>
        </p:nvSpPr>
        <p:spPr/>
        <p:txBody>
          <a:bodyPr/>
          <a:lstStyle/>
          <a:p>
            <a:fld id="{3B7001E1-FF23-8345-8E1E-18A430C8D35E}" type="slidenum">
              <a:rPr lang="en-US" smtClean="0"/>
              <a:t>‹#›</a:t>
            </a:fld>
            <a:endParaRPr lang="en-US"/>
          </a:p>
        </p:txBody>
      </p:sp>
    </p:spTree>
    <p:extLst>
      <p:ext uri="{BB962C8B-B14F-4D97-AF65-F5344CB8AC3E}">
        <p14:creationId xmlns:p14="http://schemas.microsoft.com/office/powerpoint/2010/main" val="42259331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A3EDB-A012-BF44-828D-ECBDB110A6C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19E874E-0E83-3C42-A2E9-235E2D12A70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E3D375-F625-DB4B-9DEF-0CB0266837C5}"/>
              </a:ext>
            </a:extLst>
          </p:cNvPr>
          <p:cNvSpPr>
            <a:spLocks noGrp="1"/>
          </p:cNvSpPr>
          <p:nvPr>
            <p:ph type="dt" sz="half" idx="10"/>
          </p:nvPr>
        </p:nvSpPr>
        <p:spPr/>
        <p:txBody>
          <a:bodyPr/>
          <a:lstStyle/>
          <a:p>
            <a:fld id="{139F7C59-4339-4946-8943-B38D4856CF79}" type="datetimeFigureOut">
              <a:rPr lang="en-US" smtClean="0"/>
              <a:t>3/23/21</a:t>
            </a:fld>
            <a:endParaRPr lang="en-US"/>
          </a:p>
        </p:txBody>
      </p:sp>
      <p:sp>
        <p:nvSpPr>
          <p:cNvPr id="5" name="Footer Placeholder 4">
            <a:extLst>
              <a:ext uri="{FF2B5EF4-FFF2-40B4-BE49-F238E27FC236}">
                <a16:creationId xmlns:a16="http://schemas.microsoft.com/office/drawing/2014/main" id="{76E94E9C-6B22-6445-8D38-7599C85FD8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76827C-3721-2B4F-AF40-B1D481136657}"/>
              </a:ext>
            </a:extLst>
          </p:cNvPr>
          <p:cNvSpPr>
            <a:spLocks noGrp="1"/>
          </p:cNvSpPr>
          <p:nvPr>
            <p:ph type="sldNum" sz="quarter" idx="12"/>
          </p:nvPr>
        </p:nvSpPr>
        <p:spPr/>
        <p:txBody>
          <a:bodyPr/>
          <a:lstStyle/>
          <a:p>
            <a:fld id="{3B7001E1-FF23-8345-8E1E-18A430C8D35E}" type="slidenum">
              <a:rPr lang="en-US" smtClean="0"/>
              <a:t>‹#›</a:t>
            </a:fld>
            <a:endParaRPr lang="en-US"/>
          </a:p>
        </p:txBody>
      </p:sp>
    </p:spTree>
    <p:extLst>
      <p:ext uri="{BB962C8B-B14F-4D97-AF65-F5344CB8AC3E}">
        <p14:creationId xmlns:p14="http://schemas.microsoft.com/office/powerpoint/2010/main" val="2072983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C5EB9-4A79-3447-87CC-E955E7ED9B5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707EEFD-B3A4-A64A-80B2-833657E9C17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34A384C-4718-C64E-83E2-ABF1A6266F94}"/>
              </a:ext>
            </a:extLst>
          </p:cNvPr>
          <p:cNvSpPr>
            <a:spLocks noGrp="1"/>
          </p:cNvSpPr>
          <p:nvPr>
            <p:ph type="dt" sz="half" idx="10"/>
          </p:nvPr>
        </p:nvSpPr>
        <p:spPr/>
        <p:txBody>
          <a:bodyPr/>
          <a:lstStyle/>
          <a:p>
            <a:fld id="{139F7C59-4339-4946-8943-B38D4856CF79}" type="datetimeFigureOut">
              <a:rPr lang="en-US" smtClean="0"/>
              <a:t>3/23/21</a:t>
            </a:fld>
            <a:endParaRPr lang="en-US"/>
          </a:p>
        </p:txBody>
      </p:sp>
      <p:sp>
        <p:nvSpPr>
          <p:cNvPr id="5" name="Footer Placeholder 4">
            <a:extLst>
              <a:ext uri="{FF2B5EF4-FFF2-40B4-BE49-F238E27FC236}">
                <a16:creationId xmlns:a16="http://schemas.microsoft.com/office/drawing/2014/main" id="{5B137AA6-8EC7-6F4A-8385-36375FC15A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308A85-91B4-B34F-8342-16963D46EC09}"/>
              </a:ext>
            </a:extLst>
          </p:cNvPr>
          <p:cNvSpPr>
            <a:spLocks noGrp="1"/>
          </p:cNvSpPr>
          <p:nvPr>
            <p:ph type="sldNum" sz="quarter" idx="12"/>
          </p:nvPr>
        </p:nvSpPr>
        <p:spPr/>
        <p:txBody>
          <a:bodyPr/>
          <a:lstStyle/>
          <a:p>
            <a:fld id="{3B7001E1-FF23-8345-8E1E-18A430C8D35E}" type="slidenum">
              <a:rPr lang="en-US" smtClean="0"/>
              <a:t>‹#›</a:t>
            </a:fld>
            <a:endParaRPr lang="en-US"/>
          </a:p>
        </p:txBody>
      </p:sp>
    </p:spTree>
    <p:extLst>
      <p:ext uri="{BB962C8B-B14F-4D97-AF65-F5344CB8AC3E}">
        <p14:creationId xmlns:p14="http://schemas.microsoft.com/office/powerpoint/2010/main" val="355692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3A95E-B883-7242-B8E0-C73C9E7FFAC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2AADC9-FFC1-7541-8E44-078A5B028C8D}"/>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AA35E4C-9A04-7144-8774-DA844C19A87B}"/>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C7D75D7-80A7-004C-8EF7-4F332FDEBED9}"/>
              </a:ext>
            </a:extLst>
          </p:cNvPr>
          <p:cNvSpPr>
            <a:spLocks noGrp="1"/>
          </p:cNvSpPr>
          <p:nvPr>
            <p:ph type="dt" sz="half" idx="10"/>
          </p:nvPr>
        </p:nvSpPr>
        <p:spPr/>
        <p:txBody>
          <a:bodyPr/>
          <a:lstStyle/>
          <a:p>
            <a:fld id="{139F7C59-4339-4946-8943-B38D4856CF79}" type="datetimeFigureOut">
              <a:rPr lang="en-US" smtClean="0"/>
              <a:t>3/23/21</a:t>
            </a:fld>
            <a:endParaRPr lang="en-US"/>
          </a:p>
        </p:txBody>
      </p:sp>
      <p:sp>
        <p:nvSpPr>
          <p:cNvPr id="6" name="Footer Placeholder 5">
            <a:extLst>
              <a:ext uri="{FF2B5EF4-FFF2-40B4-BE49-F238E27FC236}">
                <a16:creationId xmlns:a16="http://schemas.microsoft.com/office/drawing/2014/main" id="{C11899B1-4BD4-3C4B-A5B7-872AF6E3EEA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2922647-60DE-BC44-B3C9-58A02B7E0C9C}"/>
              </a:ext>
            </a:extLst>
          </p:cNvPr>
          <p:cNvSpPr>
            <a:spLocks noGrp="1"/>
          </p:cNvSpPr>
          <p:nvPr>
            <p:ph type="sldNum" sz="quarter" idx="12"/>
          </p:nvPr>
        </p:nvSpPr>
        <p:spPr/>
        <p:txBody>
          <a:bodyPr/>
          <a:lstStyle/>
          <a:p>
            <a:fld id="{3B7001E1-FF23-8345-8E1E-18A430C8D35E}" type="slidenum">
              <a:rPr lang="en-US" smtClean="0"/>
              <a:t>‹#›</a:t>
            </a:fld>
            <a:endParaRPr lang="en-US"/>
          </a:p>
        </p:txBody>
      </p:sp>
    </p:spTree>
    <p:extLst>
      <p:ext uri="{BB962C8B-B14F-4D97-AF65-F5344CB8AC3E}">
        <p14:creationId xmlns:p14="http://schemas.microsoft.com/office/powerpoint/2010/main" val="33912625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A862E-CFAE-1D44-928E-A08A7B43053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87ECD2C-4838-5741-B443-F826A0D8A26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BFF82FE-8CE3-264F-AB1A-A99D738A9D0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0396D1F-0A2B-454E-8302-C8C528A8F95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39E68C9-4D70-5942-8594-1F3151CA1C9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E6E802B-FC34-EE4D-A4D1-55FF2FFAF52D}"/>
              </a:ext>
            </a:extLst>
          </p:cNvPr>
          <p:cNvSpPr>
            <a:spLocks noGrp="1"/>
          </p:cNvSpPr>
          <p:nvPr>
            <p:ph type="dt" sz="half" idx="10"/>
          </p:nvPr>
        </p:nvSpPr>
        <p:spPr/>
        <p:txBody>
          <a:bodyPr/>
          <a:lstStyle/>
          <a:p>
            <a:fld id="{139F7C59-4339-4946-8943-B38D4856CF79}" type="datetimeFigureOut">
              <a:rPr lang="en-US" smtClean="0"/>
              <a:t>3/23/21</a:t>
            </a:fld>
            <a:endParaRPr lang="en-US"/>
          </a:p>
        </p:txBody>
      </p:sp>
      <p:sp>
        <p:nvSpPr>
          <p:cNvPr id="8" name="Footer Placeholder 7">
            <a:extLst>
              <a:ext uri="{FF2B5EF4-FFF2-40B4-BE49-F238E27FC236}">
                <a16:creationId xmlns:a16="http://schemas.microsoft.com/office/drawing/2014/main" id="{CB36D67A-1CC6-FA45-B977-0308514F6C9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99BDA2F-ECE4-694F-94ED-954D65406FE5}"/>
              </a:ext>
            </a:extLst>
          </p:cNvPr>
          <p:cNvSpPr>
            <a:spLocks noGrp="1"/>
          </p:cNvSpPr>
          <p:nvPr>
            <p:ph type="sldNum" sz="quarter" idx="12"/>
          </p:nvPr>
        </p:nvSpPr>
        <p:spPr/>
        <p:txBody>
          <a:bodyPr/>
          <a:lstStyle/>
          <a:p>
            <a:fld id="{3B7001E1-FF23-8345-8E1E-18A430C8D35E}" type="slidenum">
              <a:rPr lang="en-US" smtClean="0"/>
              <a:t>‹#›</a:t>
            </a:fld>
            <a:endParaRPr lang="en-US"/>
          </a:p>
        </p:txBody>
      </p:sp>
    </p:spTree>
    <p:extLst>
      <p:ext uri="{BB962C8B-B14F-4D97-AF65-F5344CB8AC3E}">
        <p14:creationId xmlns:p14="http://schemas.microsoft.com/office/powerpoint/2010/main" val="42509927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206C3-071E-4A47-90BB-758B640B068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890E02E-3D2C-1649-8309-065346659747}"/>
              </a:ext>
            </a:extLst>
          </p:cNvPr>
          <p:cNvSpPr>
            <a:spLocks noGrp="1"/>
          </p:cNvSpPr>
          <p:nvPr>
            <p:ph type="dt" sz="half" idx="10"/>
          </p:nvPr>
        </p:nvSpPr>
        <p:spPr/>
        <p:txBody>
          <a:bodyPr/>
          <a:lstStyle/>
          <a:p>
            <a:fld id="{139F7C59-4339-4946-8943-B38D4856CF79}" type="datetimeFigureOut">
              <a:rPr lang="en-US" smtClean="0"/>
              <a:t>3/23/21</a:t>
            </a:fld>
            <a:endParaRPr lang="en-US"/>
          </a:p>
        </p:txBody>
      </p:sp>
      <p:sp>
        <p:nvSpPr>
          <p:cNvPr id="4" name="Footer Placeholder 3">
            <a:extLst>
              <a:ext uri="{FF2B5EF4-FFF2-40B4-BE49-F238E27FC236}">
                <a16:creationId xmlns:a16="http://schemas.microsoft.com/office/drawing/2014/main" id="{59AFEA85-EEA5-CD4E-BCD5-699A22543DA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661BE25-A489-FB46-BCCE-B0829ED5497F}"/>
              </a:ext>
            </a:extLst>
          </p:cNvPr>
          <p:cNvSpPr>
            <a:spLocks noGrp="1"/>
          </p:cNvSpPr>
          <p:nvPr>
            <p:ph type="sldNum" sz="quarter" idx="12"/>
          </p:nvPr>
        </p:nvSpPr>
        <p:spPr/>
        <p:txBody>
          <a:bodyPr/>
          <a:lstStyle/>
          <a:p>
            <a:fld id="{3B7001E1-FF23-8345-8E1E-18A430C8D35E}" type="slidenum">
              <a:rPr lang="en-US" smtClean="0"/>
              <a:t>‹#›</a:t>
            </a:fld>
            <a:endParaRPr lang="en-US"/>
          </a:p>
        </p:txBody>
      </p:sp>
    </p:spTree>
    <p:extLst>
      <p:ext uri="{BB962C8B-B14F-4D97-AF65-F5344CB8AC3E}">
        <p14:creationId xmlns:p14="http://schemas.microsoft.com/office/powerpoint/2010/main" val="20295434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1E139D7-7C55-B448-BBE3-F55C55740BCD}"/>
              </a:ext>
            </a:extLst>
          </p:cNvPr>
          <p:cNvSpPr>
            <a:spLocks noGrp="1"/>
          </p:cNvSpPr>
          <p:nvPr>
            <p:ph type="dt" sz="half" idx="10"/>
          </p:nvPr>
        </p:nvSpPr>
        <p:spPr/>
        <p:txBody>
          <a:bodyPr/>
          <a:lstStyle/>
          <a:p>
            <a:fld id="{139F7C59-4339-4946-8943-B38D4856CF79}" type="datetimeFigureOut">
              <a:rPr lang="en-US" smtClean="0"/>
              <a:t>3/23/21</a:t>
            </a:fld>
            <a:endParaRPr lang="en-US"/>
          </a:p>
        </p:txBody>
      </p:sp>
      <p:sp>
        <p:nvSpPr>
          <p:cNvPr id="3" name="Footer Placeholder 2">
            <a:extLst>
              <a:ext uri="{FF2B5EF4-FFF2-40B4-BE49-F238E27FC236}">
                <a16:creationId xmlns:a16="http://schemas.microsoft.com/office/drawing/2014/main" id="{70DF9522-60EA-C346-BA4F-BFE0A0A91E4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6EDB391-C8F5-2140-AAD3-4441CC63C7EA}"/>
              </a:ext>
            </a:extLst>
          </p:cNvPr>
          <p:cNvSpPr>
            <a:spLocks noGrp="1"/>
          </p:cNvSpPr>
          <p:nvPr>
            <p:ph type="sldNum" sz="quarter" idx="12"/>
          </p:nvPr>
        </p:nvSpPr>
        <p:spPr/>
        <p:txBody>
          <a:bodyPr/>
          <a:lstStyle/>
          <a:p>
            <a:fld id="{3B7001E1-FF23-8345-8E1E-18A430C8D35E}" type="slidenum">
              <a:rPr lang="en-US" smtClean="0"/>
              <a:t>‹#›</a:t>
            </a:fld>
            <a:endParaRPr lang="en-US"/>
          </a:p>
        </p:txBody>
      </p:sp>
    </p:spTree>
    <p:extLst>
      <p:ext uri="{BB962C8B-B14F-4D97-AF65-F5344CB8AC3E}">
        <p14:creationId xmlns:p14="http://schemas.microsoft.com/office/powerpoint/2010/main" val="6010550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1DFDE-573A-C549-BA60-E1A642D9D45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9A05045-40D8-9648-8C60-121EAD92165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74013C8-5F3E-BE49-8A76-B3683689AB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4843312-02F6-8E47-A2B7-D13318939F0D}"/>
              </a:ext>
            </a:extLst>
          </p:cNvPr>
          <p:cNvSpPr>
            <a:spLocks noGrp="1"/>
          </p:cNvSpPr>
          <p:nvPr>
            <p:ph type="dt" sz="half" idx="10"/>
          </p:nvPr>
        </p:nvSpPr>
        <p:spPr/>
        <p:txBody>
          <a:bodyPr/>
          <a:lstStyle/>
          <a:p>
            <a:fld id="{139F7C59-4339-4946-8943-B38D4856CF79}" type="datetimeFigureOut">
              <a:rPr lang="en-US" smtClean="0"/>
              <a:t>3/23/21</a:t>
            </a:fld>
            <a:endParaRPr lang="en-US"/>
          </a:p>
        </p:txBody>
      </p:sp>
      <p:sp>
        <p:nvSpPr>
          <p:cNvPr id="6" name="Footer Placeholder 5">
            <a:extLst>
              <a:ext uri="{FF2B5EF4-FFF2-40B4-BE49-F238E27FC236}">
                <a16:creationId xmlns:a16="http://schemas.microsoft.com/office/drawing/2014/main" id="{7E693F7E-A4AC-4649-AF97-6C2D005FE85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48EEF4A-20B4-F34F-B96F-D6A6CA358EF7}"/>
              </a:ext>
            </a:extLst>
          </p:cNvPr>
          <p:cNvSpPr>
            <a:spLocks noGrp="1"/>
          </p:cNvSpPr>
          <p:nvPr>
            <p:ph type="sldNum" sz="quarter" idx="12"/>
          </p:nvPr>
        </p:nvSpPr>
        <p:spPr/>
        <p:txBody>
          <a:bodyPr/>
          <a:lstStyle/>
          <a:p>
            <a:fld id="{3B7001E1-FF23-8345-8E1E-18A430C8D35E}" type="slidenum">
              <a:rPr lang="en-US" smtClean="0"/>
              <a:t>‹#›</a:t>
            </a:fld>
            <a:endParaRPr lang="en-US"/>
          </a:p>
        </p:txBody>
      </p:sp>
    </p:spTree>
    <p:extLst>
      <p:ext uri="{BB962C8B-B14F-4D97-AF65-F5344CB8AC3E}">
        <p14:creationId xmlns:p14="http://schemas.microsoft.com/office/powerpoint/2010/main" val="9365927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56AB9-49D4-4747-912A-70458804E2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8FA4BBA-008F-234F-AD65-CFD7C0E46A0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6DFEBC3-5161-4B42-8C12-2A452FBE40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CB28168-EF30-9A49-A726-2692C881AB0B}"/>
              </a:ext>
            </a:extLst>
          </p:cNvPr>
          <p:cNvSpPr>
            <a:spLocks noGrp="1"/>
          </p:cNvSpPr>
          <p:nvPr>
            <p:ph type="dt" sz="half" idx="10"/>
          </p:nvPr>
        </p:nvSpPr>
        <p:spPr/>
        <p:txBody>
          <a:bodyPr/>
          <a:lstStyle/>
          <a:p>
            <a:fld id="{139F7C59-4339-4946-8943-B38D4856CF79}" type="datetimeFigureOut">
              <a:rPr lang="en-US" smtClean="0"/>
              <a:t>3/23/21</a:t>
            </a:fld>
            <a:endParaRPr lang="en-US"/>
          </a:p>
        </p:txBody>
      </p:sp>
      <p:sp>
        <p:nvSpPr>
          <p:cNvPr id="6" name="Footer Placeholder 5">
            <a:extLst>
              <a:ext uri="{FF2B5EF4-FFF2-40B4-BE49-F238E27FC236}">
                <a16:creationId xmlns:a16="http://schemas.microsoft.com/office/drawing/2014/main" id="{771624C1-C8B6-384C-94C4-ADE54A14CE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75875E-0DF2-FA49-87B2-55587987730C}"/>
              </a:ext>
            </a:extLst>
          </p:cNvPr>
          <p:cNvSpPr>
            <a:spLocks noGrp="1"/>
          </p:cNvSpPr>
          <p:nvPr>
            <p:ph type="sldNum" sz="quarter" idx="12"/>
          </p:nvPr>
        </p:nvSpPr>
        <p:spPr/>
        <p:txBody>
          <a:bodyPr/>
          <a:lstStyle/>
          <a:p>
            <a:fld id="{3B7001E1-FF23-8345-8E1E-18A430C8D35E}" type="slidenum">
              <a:rPr lang="en-US" smtClean="0"/>
              <a:t>‹#›</a:t>
            </a:fld>
            <a:endParaRPr lang="en-US"/>
          </a:p>
        </p:txBody>
      </p:sp>
    </p:spTree>
    <p:extLst>
      <p:ext uri="{BB962C8B-B14F-4D97-AF65-F5344CB8AC3E}">
        <p14:creationId xmlns:p14="http://schemas.microsoft.com/office/powerpoint/2010/main" val="6313577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01F7C-4B19-7443-B024-C1DE1528B3F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3A8C9BC-4644-3146-9CA0-0EBEA7B1C53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C92036-EDF5-E842-B7C5-7C453C0EBBD3}"/>
              </a:ext>
            </a:extLst>
          </p:cNvPr>
          <p:cNvSpPr>
            <a:spLocks noGrp="1"/>
          </p:cNvSpPr>
          <p:nvPr>
            <p:ph type="dt" sz="half" idx="10"/>
          </p:nvPr>
        </p:nvSpPr>
        <p:spPr/>
        <p:txBody>
          <a:bodyPr/>
          <a:lstStyle/>
          <a:p>
            <a:fld id="{139F7C59-4339-4946-8943-B38D4856CF79}" type="datetimeFigureOut">
              <a:rPr lang="en-US" smtClean="0"/>
              <a:t>3/23/21</a:t>
            </a:fld>
            <a:endParaRPr lang="en-US"/>
          </a:p>
        </p:txBody>
      </p:sp>
      <p:sp>
        <p:nvSpPr>
          <p:cNvPr id="5" name="Footer Placeholder 4">
            <a:extLst>
              <a:ext uri="{FF2B5EF4-FFF2-40B4-BE49-F238E27FC236}">
                <a16:creationId xmlns:a16="http://schemas.microsoft.com/office/drawing/2014/main" id="{A2FC10CE-5D80-424C-B311-577D05D3DD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441D9A-C96F-514E-B4EF-73D6AB3343FD}"/>
              </a:ext>
            </a:extLst>
          </p:cNvPr>
          <p:cNvSpPr>
            <a:spLocks noGrp="1"/>
          </p:cNvSpPr>
          <p:nvPr>
            <p:ph type="sldNum" sz="quarter" idx="12"/>
          </p:nvPr>
        </p:nvSpPr>
        <p:spPr/>
        <p:txBody>
          <a:bodyPr/>
          <a:lstStyle/>
          <a:p>
            <a:fld id="{3B7001E1-FF23-8345-8E1E-18A430C8D35E}" type="slidenum">
              <a:rPr lang="en-US" smtClean="0"/>
              <a:t>‹#›</a:t>
            </a:fld>
            <a:endParaRPr lang="en-US"/>
          </a:p>
        </p:txBody>
      </p:sp>
    </p:spTree>
    <p:extLst>
      <p:ext uri="{BB962C8B-B14F-4D97-AF65-F5344CB8AC3E}">
        <p14:creationId xmlns:p14="http://schemas.microsoft.com/office/powerpoint/2010/main" val="19373980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86AA242-8AC9-0049-A362-F58669BADD8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9D2BC3C-FF07-CC46-B496-96CBE7C39B1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7E5CAD-0D5E-694B-9E62-A14727C19374}"/>
              </a:ext>
            </a:extLst>
          </p:cNvPr>
          <p:cNvSpPr>
            <a:spLocks noGrp="1"/>
          </p:cNvSpPr>
          <p:nvPr>
            <p:ph type="dt" sz="half" idx="10"/>
          </p:nvPr>
        </p:nvSpPr>
        <p:spPr/>
        <p:txBody>
          <a:bodyPr/>
          <a:lstStyle/>
          <a:p>
            <a:fld id="{139F7C59-4339-4946-8943-B38D4856CF79}" type="datetimeFigureOut">
              <a:rPr lang="en-US" smtClean="0"/>
              <a:t>3/23/21</a:t>
            </a:fld>
            <a:endParaRPr lang="en-US"/>
          </a:p>
        </p:txBody>
      </p:sp>
      <p:sp>
        <p:nvSpPr>
          <p:cNvPr id="5" name="Footer Placeholder 4">
            <a:extLst>
              <a:ext uri="{FF2B5EF4-FFF2-40B4-BE49-F238E27FC236}">
                <a16:creationId xmlns:a16="http://schemas.microsoft.com/office/drawing/2014/main" id="{21C0FF3D-BD80-FF4C-9581-597BD4BC15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14CBFF-F73B-3440-80CE-974DCB8F1566}"/>
              </a:ext>
            </a:extLst>
          </p:cNvPr>
          <p:cNvSpPr>
            <a:spLocks noGrp="1"/>
          </p:cNvSpPr>
          <p:nvPr>
            <p:ph type="sldNum" sz="quarter" idx="12"/>
          </p:nvPr>
        </p:nvSpPr>
        <p:spPr/>
        <p:txBody>
          <a:bodyPr/>
          <a:lstStyle/>
          <a:p>
            <a:fld id="{3B7001E1-FF23-8345-8E1E-18A430C8D35E}" type="slidenum">
              <a:rPr lang="en-US" smtClean="0"/>
              <a:t>‹#›</a:t>
            </a:fld>
            <a:endParaRPr lang="en-US"/>
          </a:p>
        </p:txBody>
      </p:sp>
    </p:spTree>
    <p:extLst>
      <p:ext uri="{BB962C8B-B14F-4D97-AF65-F5344CB8AC3E}">
        <p14:creationId xmlns:p14="http://schemas.microsoft.com/office/powerpoint/2010/main" val="15884228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01C6B66-76AB-9145-9E61-83108D984D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134C22F-0010-E343-9D5C-4DA193793F4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ECB9EF-8DA9-9E45-9C3B-DEB21732363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9F7C59-4339-4946-8943-B38D4856CF79}" type="datetimeFigureOut">
              <a:rPr lang="en-US" smtClean="0"/>
              <a:t>3/23/21</a:t>
            </a:fld>
            <a:endParaRPr lang="en-US"/>
          </a:p>
        </p:txBody>
      </p:sp>
      <p:sp>
        <p:nvSpPr>
          <p:cNvPr id="5" name="Footer Placeholder 4">
            <a:extLst>
              <a:ext uri="{FF2B5EF4-FFF2-40B4-BE49-F238E27FC236}">
                <a16:creationId xmlns:a16="http://schemas.microsoft.com/office/drawing/2014/main" id="{2CB6551E-4526-CE43-91A2-386EE851175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0A3B8FB-209F-334E-A951-AC7C024A28F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7001E1-FF23-8345-8E1E-18A430C8D35E}" type="slidenum">
              <a:rPr lang="en-US" smtClean="0"/>
              <a:t>‹#›</a:t>
            </a:fld>
            <a:endParaRPr lang="en-US"/>
          </a:p>
        </p:txBody>
      </p:sp>
    </p:spTree>
    <p:extLst>
      <p:ext uri="{BB962C8B-B14F-4D97-AF65-F5344CB8AC3E}">
        <p14:creationId xmlns:p14="http://schemas.microsoft.com/office/powerpoint/2010/main" val="42401550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tiff"/><Relationship Id="rId4" Type="http://schemas.openxmlformats.org/officeDocument/2006/relationships/image" Target="../media/image2.tiff"/></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tiff"/></Relationships>
</file>

<file path=ppt/slides/_rels/slide3.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8.jp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0.tiff"/></Relationships>
</file>

<file path=ppt/slides/_rels/slide10.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1.tiff"/></Relationships>
</file>

<file path=ppt/slides/_rels/slide11.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2.tiff"/></Relationships>
</file>

<file path=ppt/slides/_rels/slide12.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8.tiff"/></Relationships>
</file>

<file path=ppt/slides/_rels/slide18.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9.jpeg"/></Relationships>
</file>

<file path=ppt/slides/_rels/slide19.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20.jpeg"/></Relationships>
</file>

<file path=ppt/slides/_rels/slide20.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1.tiff"/></Relationships>
</file>

<file path=ppt/slides/_rels/slide21.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24.tiff"/></Relationships>
</file>

<file path=ppt/slides/_rels/slide24.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5.tiff"/></Relationships>
</file>

<file path=ppt/slides/_rels/slide25.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26.tiff"/></Relationships>
</file>

<file path=ppt/slides/_rels/slide26.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27.tiff"/></Relationships>
</file>

<file path=ppt/slides/_rels/slide27.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28.tiff"/></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043D718-5F29-1048-A870-47614CD8EA9F}"/>
              </a:ext>
            </a:extLst>
          </p:cNvPr>
          <p:cNvPicPr>
            <a:picLocks noChangeAspect="1"/>
          </p:cNvPicPr>
          <p:nvPr/>
        </p:nvPicPr>
        <p:blipFill>
          <a:blip r:embed="rId3"/>
          <a:stretch>
            <a:fillRect/>
          </a:stretch>
        </p:blipFill>
        <p:spPr>
          <a:xfrm>
            <a:off x="0" y="-2275413"/>
            <a:ext cx="12194826" cy="9155647"/>
          </a:xfrm>
          <a:prstGeom prst="rect">
            <a:avLst/>
          </a:prstGeom>
        </p:spPr>
      </p:pic>
      <p:sp>
        <p:nvSpPr>
          <p:cNvPr id="16" name="TextBox 15"/>
          <p:cNvSpPr txBox="1"/>
          <p:nvPr/>
        </p:nvSpPr>
        <p:spPr>
          <a:xfrm>
            <a:off x="4073922" y="3464064"/>
            <a:ext cx="5860910" cy="338554"/>
          </a:xfrm>
          <a:prstGeom prst="rect">
            <a:avLst/>
          </a:prstGeom>
          <a:noFill/>
        </p:spPr>
        <p:txBody>
          <a:bodyPr wrap="square" rtlCol="0">
            <a:spAutoFit/>
          </a:bodyPr>
          <a:lstStyle/>
          <a:p>
            <a:pPr eaLnBrk="0" fontAlgn="base" hangingPunct="0">
              <a:lnSpc>
                <a:spcPct val="100000"/>
              </a:lnSpc>
              <a:spcAft>
                <a:spcPct val="0"/>
              </a:spcAft>
            </a:pPr>
            <a:r>
              <a:rPr lang="en-US" altLang="x-none" sz="1600" b="1" dirty="0">
                <a:solidFill>
                  <a:schemeClr val="bg1"/>
                </a:solidFill>
                <a:latin typeface="Source Sans Pro" charset="0"/>
                <a:ea typeface="Source Sans Pro" charset="0"/>
                <a:cs typeface="Source Sans Pro" charset="0"/>
              </a:rPr>
              <a:t>Lecture 6: Colonial and Slave ports</a:t>
            </a:r>
          </a:p>
        </p:txBody>
      </p:sp>
      <p:pic>
        <p:nvPicPr>
          <p:cNvPr id="10" name="Picture 9">
            <a:extLst>
              <a:ext uri="{FF2B5EF4-FFF2-40B4-BE49-F238E27FC236}">
                <a16:creationId xmlns:a16="http://schemas.microsoft.com/office/drawing/2014/main" id="{AB8CCBB2-CAFC-D440-892C-C61DB127B9B3}"/>
              </a:ext>
            </a:extLst>
          </p:cNvPr>
          <p:cNvPicPr>
            <a:picLocks noChangeAspect="1"/>
          </p:cNvPicPr>
          <p:nvPr/>
        </p:nvPicPr>
        <p:blipFill rotWithShape="1">
          <a:blip r:embed="rId4"/>
          <a:srcRect t="14897"/>
          <a:stretch/>
        </p:blipFill>
        <p:spPr>
          <a:xfrm>
            <a:off x="0" y="709922"/>
            <a:ext cx="4000973" cy="6185391"/>
          </a:xfrm>
          <a:prstGeom prst="rect">
            <a:avLst/>
          </a:prstGeom>
        </p:spPr>
      </p:pic>
      <p:sp>
        <p:nvSpPr>
          <p:cNvPr id="11" name="TextBox 10">
            <a:extLst>
              <a:ext uri="{FF2B5EF4-FFF2-40B4-BE49-F238E27FC236}">
                <a16:creationId xmlns:a16="http://schemas.microsoft.com/office/drawing/2014/main" id="{937CEE75-8BB0-A145-B9C4-0D724CC132D1}"/>
              </a:ext>
            </a:extLst>
          </p:cNvPr>
          <p:cNvSpPr txBox="1"/>
          <p:nvPr/>
        </p:nvSpPr>
        <p:spPr>
          <a:xfrm>
            <a:off x="4073922" y="1463516"/>
            <a:ext cx="8447552" cy="2000548"/>
          </a:xfrm>
          <a:prstGeom prst="rect">
            <a:avLst/>
          </a:prstGeom>
          <a:noFill/>
        </p:spPr>
        <p:txBody>
          <a:bodyPr wrap="square" rtlCol="0">
            <a:spAutoFit/>
          </a:bodyPr>
          <a:lstStyle/>
          <a:p>
            <a:pPr eaLnBrk="0" fontAlgn="base" hangingPunct="0">
              <a:spcAft>
                <a:spcPct val="0"/>
              </a:spcAft>
            </a:pPr>
            <a:r>
              <a:rPr lang="en-US" altLang="x-none" sz="3600" b="1" i="1" dirty="0">
                <a:solidFill>
                  <a:schemeClr val="bg1"/>
                </a:solidFill>
                <a:latin typeface="Source Sans Pro" charset="0"/>
                <a:ea typeface="Source Sans Pro" charset="0"/>
                <a:cs typeface="Source Sans Pro" charset="0"/>
              </a:rPr>
              <a:t>Port Cities </a:t>
            </a:r>
          </a:p>
          <a:p>
            <a:pPr eaLnBrk="0" fontAlgn="base" hangingPunct="0">
              <a:spcAft>
                <a:spcPct val="0"/>
              </a:spcAft>
            </a:pPr>
            <a:r>
              <a:rPr lang="en-US" altLang="x-none" sz="3600" b="1" i="1" dirty="0">
                <a:solidFill>
                  <a:schemeClr val="bg1"/>
                </a:solidFill>
                <a:latin typeface="Source Sans Pro" charset="0"/>
                <a:ea typeface="Source Sans Pro" charset="0"/>
                <a:cs typeface="Source Sans Pro" charset="0"/>
              </a:rPr>
              <a:t>Between Global Networks </a:t>
            </a:r>
          </a:p>
          <a:p>
            <a:pPr eaLnBrk="0" fontAlgn="base" hangingPunct="0">
              <a:spcAft>
                <a:spcPct val="0"/>
              </a:spcAft>
            </a:pPr>
            <a:r>
              <a:rPr lang="en-US" altLang="x-none" sz="3600" b="1" i="1" dirty="0">
                <a:solidFill>
                  <a:schemeClr val="bg1"/>
                </a:solidFill>
                <a:latin typeface="Source Sans Pro" charset="0"/>
                <a:ea typeface="Source Sans Pro" charset="0"/>
                <a:cs typeface="Source Sans Pro" charset="0"/>
              </a:rPr>
              <a:t>and Local Transformations</a:t>
            </a:r>
          </a:p>
          <a:p>
            <a:pPr eaLnBrk="0" fontAlgn="base" hangingPunct="0">
              <a:spcAft>
                <a:spcPct val="0"/>
              </a:spcAft>
            </a:pPr>
            <a:r>
              <a:rPr lang="en-US" altLang="x-none" sz="1600" dirty="0">
                <a:solidFill>
                  <a:schemeClr val="bg1"/>
                </a:solidFill>
                <a:latin typeface="Source Sans Pro" charset="0"/>
                <a:ea typeface="Source Sans Pro" charset="0"/>
                <a:cs typeface="Source Sans Pro" charset="0"/>
              </a:rPr>
              <a:t>Carola Hein, Tino Mager</a:t>
            </a:r>
            <a:endParaRPr lang="en-US" altLang="x-none" sz="2000" dirty="0">
              <a:solidFill>
                <a:schemeClr val="bg1"/>
              </a:solidFill>
              <a:latin typeface="Source Sans Pro" charset="0"/>
              <a:ea typeface="Source Sans Pro" charset="0"/>
              <a:cs typeface="Source Sans Pro" charset="0"/>
            </a:endParaRPr>
          </a:p>
        </p:txBody>
      </p:sp>
      <p:pic>
        <p:nvPicPr>
          <p:cNvPr id="12" name="Picture 11">
            <a:extLst>
              <a:ext uri="{FF2B5EF4-FFF2-40B4-BE49-F238E27FC236}">
                <a16:creationId xmlns:a16="http://schemas.microsoft.com/office/drawing/2014/main" id="{6D2B1E65-72CC-D84D-96E8-0152884D6053}"/>
              </a:ext>
            </a:extLst>
          </p:cNvPr>
          <p:cNvPicPr>
            <a:picLocks noChangeAspect="1"/>
          </p:cNvPicPr>
          <p:nvPr/>
        </p:nvPicPr>
        <p:blipFill>
          <a:blip r:embed="rId5"/>
          <a:stretch>
            <a:fillRect/>
          </a:stretch>
        </p:blipFill>
        <p:spPr>
          <a:xfrm>
            <a:off x="104931" y="-1952654"/>
            <a:ext cx="5756272" cy="847210"/>
          </a:xfrm>
          <a:prstGeom prst="rect">
            <a:avLst/>
          </a:prstGeom>
        </p:spPr>
      </p:pic>
      <p:sp>
        <p:nvSpPr>
          <p:cNvPr id="13" name="Rectangle 9">
            <a:extLst>
              <a:ext uri="{FF2B5EF4-FFF2-40B4-BE49-F238E27FC236}">
                <a16:creationId xmlns:a16="http://schemas.microsoft.com/office/drawing/2014/main" id="{D8EC0289-C52D-8C42-80A0-784C35B0FC74}"/>
              </a:ext>
            </a:extLst>
          </p:cNvPr>
          <p:cNvSpPr>
            <a:spLocks noChangeArrowheads="1"/>
          </p:cNvSpPr>
          <p:nvPr/>
        </p:nvSpPr>
        <p:spPr bwMode="auto">
          <a:xfrm>
            <a:off x="10812091" y="6596390"/>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1"/>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1"/>
                </a:solidFill>
                <a:effectLst/>
                <a:latin typeface="Linux Libertine" charset="0"/>
                <a:ea typeface="Linux Libertine" charset="0"/>
                <a:cs typeface="Linux Libertine" charset="0"/>
              </a:rPr>
              <a:t> </a:t>
            </a:r>
            <a:r>
              <a:rPr lang="de-DE" sz="1050" dirty="0">
                <a:solidFill>
                  <a:schemeClr val="bg1"/>
                </a:solidFill>
              </a:rPr>
              <a:t>©</a:t>
            </a:r>
            <a:r>
              <a:rPr lang="en-US" altLang="x-none" sz="1050" dirty="0">
                <a:solidFill>
                  <a:schemeClr val="bg1"/>
                </a:solidFill>
                <a:latin typeface="Source Sans Pro" charset="0"/>
                <a:ea typeface="Source Sans Pro" charset="0"/>
                <a:cs typeface="Source Sans Pro" charset="0"/>
              </a:rPr>
              <a:t>2021 </a:t>
            </a:r>
            <a:endParaRPr kumimoji="0" lang="x-none" altLang="x-none" sz="1050" b="1" u="none" strike="noStrike" cap="none" normalizeH="0" baseline="0" dirty="0">
              <a:ln>
                <a:noFill/>
              </a:ln>
              <a:solidFill>
                <a:schemeClr val="bg1"/>
              </a:solidFill>
              <a:effectLst/>
              <a:latin typeface="Source Sans Pro Semibold" charset="0"/>
              <a:ea typeface="Source Sans Pro Semibold" charset="0"/>
              <a:cs typeface="Source Sans Pro Semibold" charset="0"/>
            </a:endParaRPr>
          </a:p>
        </p:txBody>
      </p:sp>
    </p:spTree>
    <p:extLst>
      <p:ext uri="{BB962C8B-B14F-4D97-AF65-F5344CB8AC3E}">
        <p14:creationId xmlns:p14="http://schemas.microsoft.com/office/powerpoint/2010/main" val="4199129143"/>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043D718-5F29-1048-A870-47614CD8EA9F}"/>
              </a:ext>
            </a:extLst>
          </p:cNvPr>
          <p:cNvPicPr>
            <a:picLocks noChangeAspect="1"/>
          </p:cNvPicPr>
          <p:nvPr/>
        </p:nvPicPr>
        <p:blipFill>
          <a:blip r:embed="rId3"/>
          <a:stretch>
            <a:fillRect/>
          </a:stretch>
        </p:blipFill>
        <p:spPr>
          <a:xfrm>
            <a:off x="0" y="-2275413"/>
            <a:ext cx="12194826" cy="9155647"/>
          </a:xfrm>
          <a:prstGeom prst="rect">
            <a:avLst/>
          </a:prstGeom>
        </p:spPr>
      </p:pic>
      <p:sp>
        <p:nvSpPr>
          <p:cNvPr id="18" name="Rectangle 9"/>
          <p:cNvSpPr>
            <a:spLocks noChangeArrowheads="1"/>
          </p:cNvSpPr>
          <p:nvPr/>
        </p:nvSpPr>
        <p:spPr bwMode="auto">
          <a:xfrm>
            <a:off x="11118072" y="6596390"/>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dirty="0">
                <a:ln>
                  <a:noFill/>
                </a:ln>
                <a:solidFill>
                  <a:schemeClr val="bg1"/>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1"/>
                </a:solidFill>
                <a:effectLst/>
                <a:latin typeface="Linux Libertine" charset="0"/>
                <a:ea typeface="Linux Libertine" charset="0"/>
                <a:cs typeface="Linux Libertine" charset="0"/>
              </a:rPr>
              <a:t> </a:t>
            </a:r>
            <a:r>
              <a:rPr lang="de-DE" sz="1050" dirty="0">
                <a:solidFill>
                  <a:schemeClr val="bg1"/>
                </a:solidFill>
              </a:rPr>
              <a:t>©</a:t>
            </a:r>
            <a:r>
              <a:rPr lang="en-US" altLang="x-none" sz="1050" dirty="0">
                <a:solidFill>
                  <a:schemeClr val="bg1"/>
                </a:solidFill>
                <a:latin typeface="Source Sans Pro" charset="0"/>
                <a:ea typeface="Source Sans Pro" charset="0"/>
                <a:cs typeface="Source Sans Pro" charset="0"/>
              </a:rPr>
              <a:t>2019</a:t>
            </a:r>
            <a:endParaRPr kumimoji="0" lang="x-none" altLang="x-none" sz="1050" b="1" u="none" strike="noStrike" cap="none" normalizeH="0" baseline="0" dirty="0">
              <a:ln>
                <a:noFill/>
              </a:ln>
              <a:solidFill>
                <a:schemeClr val="bg1"/>
              </a:solidFill>
              <a:effectLst/>
              <a:latin typeface="Source Sans Pro Semibold" charset="0"/>
              <a:ea typeface="Source Sans Pro Semibold" charset="0"/>
              <a:cs typeface="Source Sans Pro Semibold" charset="0"/>
            </a:endParaRPr>
          </a:p>
        </p:txBody>
      </p:sp>
      <p:sp>
        <p:nvSpPr>
          <p:cNvPr id="7" name="TextBox 6">
            <a:extLst>
              <a:ext uri="{FF2B5EF4-FFF2-40B4-BE49-F238E27FC236}">
                <a16:creationId xmlns:a16="http://schemas.microsoft.com/office/drawing/2014/main" id="{AAF40DE7-8D96-7840-B96E-04DC6C56417E}"/>
              </a:ext>
            </a:extLst>
          </p:cNvPr>
          <p:cNvSpPr txBox="1"/>
          <p:nvPr/>
        </p:nvSpPr>
        <p:spPr>
          <a:xfrm>
            <a:off x="4073922" y="1463516"/>
            <a:ext cx="8447552" cy="2000548"/>
          </a:xfrm>
          <a:prstGeom prst="rect">
            <a:avLst/>
          </a:prstGeom>
          <a:noFill/>
        </p:spPr>
        <p:txBody>
          <a:bodyPr wrap="square" rtlCol="0">
            <a:spAutoFit/>
          </a:bodyPr>
          <a:lstStyle/>
          <a:p>
            <a:pPr eaLnBrk="0" fontAlgn="base" hangingPunct="0">
              <a:spcAft>
                <a:spcPct val="0"/>
              </a:spcAft>
            </a:pPr>
            <a:r>
              <a:rPr lang="en-US" altLang="x-none" sz="3600" b="1" i="1" dirty="0">
                <a:solidFill>
                  <a:schemeClr val="bg1"/>
                </a:solidFill>
                <a:latin typeface="Source Sans Pro" charset="0"/>
                <a:ea typeface="Source Sans Pro" charset="0"/>
                <a:cs typeface="Source Sans Pro" charset="0"/>
              </a:rPr>
              <a:t>Port Cities </a:t>
            </a:r>
          </a:p>
          <a:p>
            <a:pPr eaLnBrk="0" fontAlgn="base" hangingPunct="0">
              <a:spcAft>
                <a:spcPct val="0"/>
              </a:spcAft>
            </a:pPr>
            <a:r>
              <a:rPr lang="en-US" altLang="x-none" sz="3600" b="1" i="1" dirty="0">
                <a:solidFill>
                  <a:schemeClr val="bg1"/>
                </a:solidFill>
                <a:latin typeface="Source Sans Pro" charset="0"/>
                <a:ea typeface="Source Sans Pro" charset="0"/>
                <a:cs typeface="Source Sans Pro" charset="0"/>
              </a:rPr>
              <a:t>Between Global Networks </a:t>
            </a:r>
          </a:p>
          <a:p>
            <a:pPr eaLnBrk="0" fontAlgn="base" hangingPunct="0">
              <a:spcAft>
                <a:spcPct val="0"/>
              </a:spcAft>
            </a:pPr>
            <a:r>
              <a:rPr lang="en-US" altLang="x-none" sz="3600" b="1" i="1" dirty="0">
                <a:solidFill>
                  <a:schemeClr val="bg1"/>
                </a:solidFill>
                <a:latin typeface="Source Sans Pro" charset="0"/>
                <a:ea typeface="Source Sans Pro" charset="0"/>
                <a:cs typeface="Source Sans Pro" charset="0"/>
              </a:rPr>
              <a:t>and Local Transformations</a:t>
            </a:r>
          </a:p>
          <a:p>
            <a:pPr eaLnBrk="0" fontAlgn="base" hangingPunct="0">
              <a:spcAft>
                <a:spcPct val="0"/>
              </a:spcAft>
            </a:pPr>
            <a:r>
              <a:rPr lang="en-US" altLang="x-none" sz="1600" dirty="0">
                <a:solidFill>
                  <a:schemeClr val="bg1"/>
                </a:solidFill>
                <a:latin typeface="Source Sans Pro" charset="0"/>
                <a:ea typeface="Source Sans Pro" charset="0"/>
                <a:cs typeface="Source Sans Pro" charset="0"/>
              </a:rPr>
              <a:t>Carola Hein, Tino Mager</a:t>
            </a:r>
            <a:endParaRPr lang="en-US" altLang="x-none" sz="2000" dirty="0">
              <a:solidFill>
                <a:schemeClr val="bg1"/>
              </a:solidFill>
              <a:latin typeface="Source Sans Pro" charset="0"/>
              <a:ea typeface="Source Sans Pro" charset="0"/>
              <a:cs typeface="Source Sans Pro" charset="0"/>
            </a:endParaRPr>
          </a:p>
        </p:txBody>
      </p:sp>
      <p:pic>
        <p:nvPicPr>
          <p:cNvPr id="10" name="Picture 9">
            <a:extLst>
              <a:ext uri="{FF2B5EF4-FFF2-40B4-BE49-F238E27FC236}">
                <a16:creationId xmlns:a16="http://schemas.microsoft.com/office/drawing/2014/main" id="{CE186899-937B-944B-AF9A-55383A6BEF74}"/>
              </a:ext>
            </a:extLst>
          </p:cNvPr>
          <p:cNvPicPr>
            <a:picLocks noChangeAspect="1"/>
          </p:cNvPicPr>
          <p:nvPr/>
        </p:nvPicPr>
        <p:blipFill>
          <a:blip r:embed="rId4"/>
          <a:stretch>
            <a:fillRect/>
          </a:stretch>
        </p:blipFill>
        <p:spPr>
          <a:xfrm>
            <a:off x="104931" y="-1952654"/>
            <a:ext cx="5756272" cy="847210"/>
          </a:xfrm>
          <a:prstGeom prst="rect">
            <a:avLst/>
          </a:prstGeom>
        </p:spPr>
      </p:pic>
      <p:sp>
        <p:nvSpPr>
          <p:cNvPr id="11" name="TextBox 10">
            <a:extLst>
              <a:ext uri="{FF2B5EF4-FFF2-40B4-BE49-F238E27FC236}">
                <a16:creationId xmlns:a16="http://schemas.microsoft.com/office/drawing/2014/main" id="{1714364B-8A7E-B541-A40F-19FE53F5C99E}"/>
              </a:ext>
            </a:extLst>
          </p:cNvPr>
          <p:cNvSpPr txBox="1"/>
          <p:nvPr/>
        </p:nvSpPr>
        <p:spPr>
          <a:xfrm>
            <a:off x="4073922" y="3464064"/>
            <a:ext cx="5860910" cy="338554"/>
          </a:xfrm>
          <a:prstGeom prst="rect">
            <a:avLst/>
          </a:prstGeom>
          <a:noFill/>
        </p:spPr>
        <p:txBody>
          <a:bodyPr wrap="square" rtlCol="0">
            <a:spAutoFit/>
          </a:bodyPr>
          <a:lstStyle/>
          <a:p>
            <a:pPr eaLnBrk="0" fontAlgn="base" hangingPunct="0">
              <a:lnSpc>
                <a:spcPct val="100000"/>
              </a:lnSpc>
              <a:spcAft>
                <a:spcPct val="0"/>
              </a:spcAft>
            </a:pPr>
            <a:r>
              <a:rPr lang="en-US" altLang="x-none" sz="1600" b="1" dirty="0">
                <a:solidFill>
                  <a:schemeClr val="bg1"/>
                </a:solidFill>
                <a:latin typeface="Source Sans Pro" charset="0"/>
                <a:ea typeface="Source Sans Pro" charset="0"/>
                <a:cs typeface="Source Sans Pro" charset="0"/>
              </a:rPr>
              <a:t>Lecture 6: Colonial and Slave ports</a:t>
            </a:r>
          </a:p>
        </p:txBody>
      </p:sp>
    </p:spTree>
    <p:extLst>
      <p:ext uri="{BB962C8B-B14F-4D97-AF65-F5344CB8AC3E}">
        <p14:creationId xmlns:p14="http://schemas.microsoft.com/office/powerpoint/2010/main" val="96394741"/>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4073921" y="3464064"/>
            <a:ext cx="5799127" cy="2185214"/>
          </a:xfrm>
          <a:prstGeom prst="rect">
            <a:avLst/>
          </a:prstGeom>
          <a:noFill/>
        </p:spPr>
        <p:txBody>
          <a:bodyPr wrap="square" rtlCol="0">
            <a:spAutoFit/>
          </a:bodyPr>
          <a:lstStyle/>
          <a:p>
            <a:pPr eaLnBrk="0" fontAlgn="base" hangingPunct="0">
              <a:lnSpc>
                <a:spcPct val="100000"/>
              </a:lnSpc>
              <a:spcAft>
                <a:spcPct val="0"/>
              </a:spcAft>
            </a:pPr>
            <a:endParaRPr lang="en-US" sz="2000" b="1" dirty="0">
              <a:latin typeface="Source Sans Pro" charset="0"/>
              <a:ea typeface="Source Sans Pro" charset="0"/>
              <a:cs typeface="Source Sans Pro" charset="0"/>
            </a:endParaRPr>
          </a:p>
          <a:p>
            <a:pPr eaLnBrk="0" fontAlgn="base" hangingPunct="0">
              <a:lnSpc>
                <a:spcPct val="100000"/>
              </a:lnSpc>
              <a:spcAft>
                <a:spcPct val="0"/>
              </a:spcAft>
            </a:pPr>
            <a:endParaRPr lang="en-US" sz="2000" b="1" dirty="0">
              <a:latin typeface="Source Sans Pro" charset="0"/>
              <a:ea typeface="Source Sans Pro" charset="0"/>
              <a:cs typeface="Source Sans Pro" charset="0"/>
            </a:endParaRPr>
          </a:p>
          <a:p>
            <a:pPr eaLnBrk="0" fontAlgn="base" hangingPunct="0">
              <a:lnSpc>
                <a:spcPct val="100000"/>
              </a:lnSpc>
              <a:spcAft>
                <a:spcPct val="0"/>
              </a:spcAft>
            </a:pPr>
            <a:r>
              <a:rPr lang="en-US" sz="1600" dirty="0">
                <a:latin typeface="Source Sans Pro" charset="0"/>
                <a:ea typeface="Source Sans Pro" charset="0"/>
                <a:cs typeface="Source Sans Pro" charset="0"/>
              </a:rPr>
              <a:t>Part One: Europe</a:t>
            </a:r>
          </a:p>
          <a:p>
            <a:pPr eaLnBrk="0" fontAlgn="base" hangingPunct="0">
              <a:lnSpc>
                <a:spcPct val="100000"/>
              </a:lnSpc>
              <a:spcAft>
                <a:spcPct val="0"/>
              </a:spcAft>
            </a:pPr>
            <a:endParaRPr lang="en-US" sz="1600" dirty="0">
              <a:latin typeface="Source Sans Pro" charset="0"/>
              <a:ea typeface="Source Sans Pro" charset="0"/>
              <a:cs typeface="Source Sans Pro" charset="0"/>
            </a:endParaRPr>
          </a:p>
          <a:p>
            <a:pPr eaLnBrk="0" fontAlgn="base" hangingPunct="0">
              <a:lnSpc>
                <a:spcPct val="100000"/>
              </a:lnSpc>
              <a:spcAft>
                <a:spcPct val="0"/>
              </a:spcAft>
            </a:pPr>
            <a:r>
              <a:rPr lang="en-US" sz="1600" dirty="0">
                <a:latin typeface="Source Sans Pro" charset="0"/>
                <a:ea typeface="Source Sans Pro" charset="0"/>
                <a:cs typeface="Source Sans Pro" charset="0"/>
              </a:rPr>
              <a:t>Part Two: Africa</a:t>
            </a:r>
          </a:p>
          <a:p>
            <a:pPr eaLnBrk="0" fontAlgn="base" hangingPunct="0">
              <a:lnSpc>
                <a:spcPct val="100000"/>
              </a:lnSpc>
              <a:spcAft>
                <a:spcPct val="0"/>
              </a:spcAft>
            </a:pPr>
            <a:endParaRPr lang="en-US" sz="1600" dirty="0">
              <a:latin typeface="Source Sans Pro" charset="0"/>
              <a:ea typeface="Source Sans Pro" charset="0"/>
              <a:cs typeface="Source Sans Pro" charset="0"/>
            </a:endParaRPr>
          </a:p>
          <a:p>
            <a:pPr eaLnBrk="0" fontAlgn="base" hangingPunct="0">
              <a:lnSpc>
                <a:spcPct val="100000"/>
              </a:lnSpc>
              <a:spcAft>
                <a:spcPct val="0"/>
              </a:spcAft>
            </a:pPr>
            <a:r>
              <a:rPr lang="en-US" sz="1600" dirty="0">
                <a:latin typeface="Source Sans Pro" charset="0"/>
                <a:ea typeface="Source Sans Pro" charset="0"/>
                <a:cs typeface="Source Sans Pro" charset="0"/>
              </a:rPr>
              <a:t>Part Three: America</a:t>
            </a:r>
          </a:p>
          <a:p>
            <a:pPr eaLnBrk="0" fontAlgn="base" hangingPunct="0">
              <a:lnSpc>
                <a:spcPct val="100000"/>
              </a:lnSpc>
              <a:spcAft>
                <a:spcPct val="0"/>
              </a:spcAft>
            </a:pPr>
            <a:endParaRPr lang="en-US" sz="1600" dirty="0">
              <a:latin typeface="Source Sans Pro" charset="0"/>
              <a:ea typeface="Source Sans Pro" charset="0"/>
              <a:cs typeface="Source Sans Pro" charset="0"/>
            </a:endParaRPr>
          </a:p>
        </p:txBody>
      </p:sp>
      <p:sp>
        <p:nvSpPr>
          <p:cNvPr id="18" name="Rectangle 9"/>
          <p:cNvSpPr>
            <a:spLocks noChangeArrowheads="1"/>
          </p:cNvSpPr>
          <p:nvPr/>
        </p:nvSpPr>
        <p:spPr bwMode="auto">
          <a:xfrm>
            <a:off x="11118072" y="6596390"/>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2">
                    <a:lumMod val="50000"/>
                  </a:schemeClr>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2">
                    <a:lumMod val="50000"/>
                  </a:schemeClr>
                </a:solidFill>
                <a:effectLst/>
                <a:latin typeface="Linux Libertine" charset="0"/>
                <a:ea typeface="Linux Libertine" charset="0"/>
                <a:cs typeface="Linux Libertine" charset="0"/>
              </a:rPr>
              <a:t> </a:t>
            </a:r>
            <a:r>
              <a:rPr lang="de-DE" sz="1050" dirty="0">
                <a:solidFill>
                  <a:schemeClr val="bg2">
                    <a:lumMod val="50000"/>
                  </a:schemeClr>
                </a:solidFill>
              </a:rPr>
              <a:t>©</a:t>
            </a:r>
            <a:r>
              <a:rPr lang="en-US" altLang="x-none" sz="1050" dirty="0">
                <a:solidFill>
                  <a:schemeClr val="bg2">
                    <a:lumMod val="50000"/>
                  </a:schemeClr>
                </a:solidFill>
                <a:latin typeface="Source Sans Pro" charset="0"/>
                <a:ea typeface="Source Sans Pro" charset="0"/>
                <a:cs typeface="Source Sans Pro" charset="0"/>
              </a:rPr>
              <a:t>2019. </a:t>
            </a:r>
            <a:endParaRPr kumimoji="0" lang="x-none" altLang="x-none" sz="1050" b="1" u="none" strike="noStrike" cap="none" normalizeH="0" baseline="0" dirty="0">
              <a:ln>
                <a:noFill/>
              </a:ln>
              <a:solidFill>
                <a:schemeClr val="bg2">
                  <a:lumMod val="50000"/>
                </a:schemeClr>
              </a:solidFill>
              <a:effectLst/>
              <a:latin typeface="Source Sans Pro Semibold" charset="0"/>
              <a:ea typeface="Source Sans Pro Semibold" charset="0"/>
              <a:cs typeface="Source Sans Pro Semibold" charset="0"/>
            </a:endParaRPr>
          </a:p>
        </p:txBody>
      </p:sp>
      <p:sp>
        <p:nvSpPr>
          <p:cNvPr id="6" name="TextBox 5">
            <a:extLst>
              <a:ext uri="{FF2B5EF4-FFF2-40B4-BE49-F238E27FC236}">
                <a16:creationId xmlns:a16="http://schemas.microsoft.com/office/drawing/2014/main" id="{6A9D4896-4FF0-FB4E-9E4A-881A32D0A1F2}"/>
              </a:ext>
            </a:extLst>
          </p:cNvPr>
          <p:cNvSpPr txBox="1"/>
          <p:nvPr/>
        </p:nvSpPr>
        <p:spPr>
          <a:xfrm>
            <a:off x="3968991" y="1463516"/>
            <a:ext cx="8447552" cy="2000548"/>
          </a:xfrm>
          <a:prstGeom prst="rect">
            <a:avLst/>
          </a:prstGeom>
          <a:noFill/>
        </p:spPr>
        <p:txBody>
          <a:bodyPr wrap="square" rtlCol="0">
            <a:spAutoFit/>
          </a:bodyPr>
          <a:lstStyle/>
          <a:p>
            <a:pPr eaLnBrk="0" fontAlgn="base" hangingPunct="0">
              <a:spcAft>
                <a:spcPct val="0"/>
              </a:spcAft>
            </a:pPr>
            <a:r>
              <a:rPr lang="en-US" altLang="x-none" sz="3600" b="1" i="1" dirty="0">
                <a:latin typeface="Source Sans Pro" charset="0"/>
                <a:ea typeface="Source Sans Pro" charset="0"/>
                <a:cs typeface="Source Sans Pro" charset="0"/>
              </a:rPr>
              <a:t>Port Cities </a:t>
            </a:r>
          </a:p>
          <a:p>
            <a:pPr eaLnBrk="0" fontAlgn="base" hangingPunct="0">
              <a:spcAft>
                <a:spcPct val="0"/>
              </a:spcAft>
            </a:pPr>
            <a:r>
              <a:rPr lang="en-US" altLang="x-none" sz="3600" b="1" i="1" dirty="0">
                <a:latin typeface="Source Sans Pro" charset="0"/>
                <a:ea typeface="Source Sans Pro" charset="0"/>
                <a:cs typeface="Source Sans Pro" charset="0"/>
              </a:rPr>
              <a:t>Between Global Networks </a:t>
            </a:r>
          </a:p>
          <a:p>
            <a:pPr eaLnBrk="0" fontAlgn="base" hangingPunct="0">
              <a:spcAft>
                <a:spcPct val="0"/>
              </a:spcAft>
            </a:pPr>
            <a:r>
              <a:rPr lang="en-US" altLang="x-none" sz="3600" b="1" i="1" dirty="0">
                <a:latin typeface="Source Sans Pro" charset="0"/>
                <a:ea typeface="Source Sans Pro" charset="0"/>
                <a:cs typeface="Source Sans Pro" charset="0"/>
              </a:rPr>
              <a:t>and Local Transformations</a:t>
            </a:r>
          </a:p>
          <a:p>
            <a:pPr eaLnBrk="0" fontAlgn="base" hangingPunct="0">
              <a:spcAft>
                <a:spcPct val="0"/>
              </a:spcAft>
            </a:pPr>
            <a:r>
              <a:rPr lang="en-US" altLang="x-none" sz="1600" dirty="0">
                <a:latin typeface="Source Sans Pro" charset="0"/>
                <a:ea typeface="Source Sans Pro" charset="0"/>
                <a:cs typeface="Source Sans Pro" charset="0"/>
              </a:rPr>
              <a:t>Carola Hein, Tino Mager</a:t>
            </a:r>
            <a:endParaRPr lang="en-US" altLang="x-none" sz="2000" dirty="0">
              <a:latin typeface="Source Sans Pro" charset="0"/>
              <a:ea typeface="Source Sans Pro" charset="0"/>
              <a:cs typeface="Source Sans Pro" charset="0"/>
            </a:endParaRPr>
          </a:p>
        </p:txBody>
      </p:sp>
      <p:pic>
        <p:nvPicPr>
          <p:cNvPr id="7" name="Picture 6">
            <a:extLst>
              <a:ext uri="{FF2B5EF4-FFF2-40B4-BE49-F238E27FC236}">
                <a16:creationId xmlns:a16="http://schemas.microsoft.com/office/drawing/2014/main" id="{D6B51DBE-5A0F-3447-9DF8-ABC9119E1BEC}"/>
              </a:ext>
            </a:extLst>
          </p:cNvPr>
          <p:cNvPicPr>
            <a:picLocks noChangeAspect="1"/>
          </p:cNvPicPr>
          <p:nvPr/>
        </p:nvPicPr>
        <p:blipFill>
          <a:blip r:embed="rId3"/>
          <a:stretch>
            <a:fillRect/>
          </a:stretch>
        </p:blipFill>
        <p:spPr>
          <a:xfrm>
            <a:off x="339728" y="39637"/>
            <a:ext cx="5756272" cy="847210"/>
          </a:xfrm>
          <a:prstGeom prst="rect">
            <a:avLst/>
          </a:prstGeom>
        </p:spPr>
      </p:pic>
      <p:sp>
        <p:nvSpPr>
          <p:cNvPr id="8" name="TextBox 7">
            <a:extLst>
              <a:ext uri="{FF2B5EF4-FFF2-40B4-BE49-F238E27FC236}">
                <a16:creationId xmlns:a16="http://schemas.microsoft.com/office/drawing/2014/main" id="{FF6794F3-0162-D84D-8D05-AFC281E0F512}"/>
              </a:ext>
            </a:extLst>
          </p:cNvPr>
          <p:cNvSpPr txBox="1"/>
          <p:nvPr/>
        </p:nvSpPr>
        <p:spPr>
          <a:xfrm>
            <a:off x="3968991" y="3464064"/>
            <a:ext cx="5860910" cy="338554"/>
          </a:xfrm>
          <a:prstGeom prst="rect">
            <a:avLst/>
          </a:prstGeom>
          <a:noFill/>
        </p:spPr>
        <p:txBody>
          <a:bodyPr wrap="square" rtlCol="0">
            <a:spAutoFit/>
          </a:bodyPr>
          <a:lstStyle/>
          <a:p>
            <a:pPr eaLnBrk="0" fontAlgn="base" hangingPunct="0">
              <a:lnSpc>
                <a:spcPct val="100000"/>
              </a:lnSpc>
              <a:spcAft>
                <a:spcPct val="0"/>
              </a:spcAft>
            </a:pPr>
            <a:r>
              <a:rPr lang="en-US" altLang="x-none" sz="1600" b="1" dirty="0">
                <a:latin typeface="Source Sans Pro" charset="0"/>
                <a:ea typeface="Source Sans Pro" charset="0"/>
                <a:cs typeface="Source Sans Pro" charset="0"/>
              </a:rPr>
              <a:t>Lecture 6: Colonial and Slave ports</a:t>
            </a:r>
          </a:p>
        </p:txBody>
      </p:sp>
    </p:spTree>
    <p:extLst>
      <p:ext uri="{BB962C8B-B14F-4D97-AF65-F5344CB8AC3E}">
        <p14:creationId xmlns:p14="http://schemas.microsoft.com/office/powerpoint/2010/main" val="187778867"/>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246965"/>
            <a:ext cx="3813840" cy="685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schemeClr val="bg2">
                  <a:lumMod val="75000"/>
                </a:schemeClr>
              </a:solidFill>
            </a:endParaRPr>
          </a:p>
        </p:txBody>
      </p:sp>
      <p:sp>
        <p:nvSpPr>
          <p:cNvPr id="2" name="Rectangle 1"/>
          <p:cNvSpPr/>
          <p:nvPr/>
        </p:nvSpPr>
        <p:spPr>
          <a:xfrm>
            <a:off x="221190" y="932764"/>
            <a:ext cx="3592650" cy="584775"/>
          </a:xfrm>
          <a:prstGeom prst="rect">
            <a:avLst/>
          </a:prstGeom>
        </p:spPr>
        <p:txBody>
          <a:bodyPr wrap="square">
            <a:spAutoFit/>
          </a:bodyPr>
          <a:lstStyle/>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p:txBody>
      </p:sp>
      <p:sp>
        <p:nvSpPr>
          <p:cNvPr id="10" name="TextBox 9"/>
          <p:cNvSpPr txBox="1"/>
          <p:nvPr/>
        </p:nvSpPr>
        <p:spPr>
          <a:xfrm>
            <a:off x="4008603" y="6115995"/>
            <a:ext cx="4771563" cy="276999"/>
          </a:xfrm>
          <a:prstGeom prst="rect">
            <a:avLst/>
          </a:prstGeom>
          <a:noFill/>
        </p:spPr>
        <p:txBody>
          <a:bodyPr wrap="none" rtlCol="0">
            <a:spAutoFit/>
          </a:bodyPr>
          <a:lstStyle/>
          <a:p>
            <a:pPr eaLnBrk="0" fontAlgn="base" hangingPunct="0">
              <a:spcBef>
                <a:spcPct val="0"/>
              </a:spcBef>
              <a:spcAft>
                <a:spcPct val="0"/>
              </a:spcAft>
            </a:pPr>
            <a:r>
              <a:rPr lang="en-GB" altLang="x-none" sz="1200" dirty="0">
                <a:solidFill>
                  <a:schemeClr val="bg2">
                    <a:lumMod val="50000"/>
                  </a:schemeClr>
                </a:solidFill>
                <a:latin typeface="Source Sans Pro" charset="0"/>
                <a:ea typeface="Source Sans Pro" charset="0"/>
                <a:cs typeface="Source Sans Pro" charset="0"/>
              </a:rPr>
              <a:t>"The Slave Trade" by Auguste François </a:t>
            </a:r>
            <a:r>
              <a:rPr lang="en-GB" altLang="x-none" sz="1200" dirty="0" err="1">
                <a:solidFill>
                  <a:schemeClr val="bg2">
                    <a:lumMod val="50000"/>
                  </a:schemeClr>
                </a:solidFill>
                <a:latin typeface="Source Sans Pro" charset="0"/>
                <a:ea typeface="Source Sans Pro" charset="0"/>
                <a:cs typeface="Source Sans Pro" charset="0"/>
              </a:rPr>
              <a:t>Biard</a:t>
            </a:r>
            <a:r>
              <a:rPr lang="en-GB" altLang="x-none" sz="1200" dirty="0">
                <a:solidFill>
                  <a:schemeClr val="bg2">
                    <a:lumMod val="50000"/>
                  </a:schemeClr>
                </a:solidFill>
                <a:latin typeface="Source Sans Pro" charset="0"/>
                <a:ea typeface="Source Sans Pro" charset="0"/>
                <a:cs typeface="Source Sans Pro" charset="0"/>
              </a:rPr>
              <a:t> (1840) Public Domain</a:t>
            </a:r>
            <a:endParaRPr lang="x-none" altLang="x-none" sz="1200" dirty="0">
              <a:solidFill>
                <a:schemeClr val="bg2">
                  <a:lumMod val="50000"/>
                </a:schemeClr>
              </a:solidFill>
              <a:latin typeface="Source Sans Pro" charset="0"/>
              <a:ea typeface="Source Sans Pro" charset="0"/>
              <a:cs typeface="Source Sans Pro" charset="0"/>
            </a:endParaRPr>
          </a:p>
        </p:txBody>
      </p:sp>
      <p:sp>
        <p:nvSpPr>
          <p:cNvPr id="13" name="Rectangle 9"/>
          <p:cNvSpPr>
            <a:spLocks noChangeArrowheads="1"/>
          </p:cNvSpPr>
          <p:nvPr/>
        </p:nvSpPr>
        <p:spPr bwMode="auto">
          <a:xfrm>
            <a:off x="11118072" y="6596390"/>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2">
                    <a:lumMod val="50000"/>
                  </a:schemeClr>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2">
                    <a:lumMod val="50000"/>
                  </a:schemeClr>
                </a:solidFill>
                <a:effectLst/>
                <a:latin typeface="Linux Libertine" charset="0"/>
                <a:ea typeface="Linux Libertine" charset="0"/>
                <a:cs typeface="Linux Libertine" charset="0"/>
              </a:rPr>
              <a:t> </a:t>
            </a:r>
            <a:r>
              <a:rPr lang="de-DE" sz="1050" dirty="0">
                <a:solidFill>
                  <a:schemeClr val="bg2">
                    <a:lumMod val="50000"/>
                  </a:schemeClr>
                </a:solidFill>
              </a:rPr>
              <a:t>©</a:t>
            </a:r>
            <a:r>
              <a:rPr lang="en-US" altLang="x-none" sz="1050" dirty="0">
                <a:solidFill>
                  <a:schemeClr val="bg2">
                    <a:lumMod val="50000"/>
                  </a:schemeClr>
                </a:solidFill>
                <a:latin typeface="Source Sans Pro" charset="0"/>
                <a:ea typeface="Source Sans Pro" charset="0"/>
                <a:cs typeface="Source Sans Pro" charset="0"/>
              </a:rPr>
              <a:t>2019. </a:t>
            </a:r>
            <a:endParaRPr kumimoji="0" lang="x-none" altLang="x-none" sz="1050" b="1" u="none" strike="noStrike" cap="none" normalizeH="0" baseline="0" dirty="0">
              <a:ln>
                <a:noFill/>
              </a:ln>
              <a:solidFill>
                <a:schemeClr val="bg2">
                  <a:lumMod val="50000"/>
                </a:schemeClr>
              </a:solidFill>
              <a:effectLst/>
              <a:latin typeface="Source Sans Pro Semibold" charset="0"/>
              <a:ea typeface="Source Sans Pro Semibold" charset="0"/>
              <a:cs typeface="Source Sans Pro Semibold" charset="0"/>
            </a:endParaRPr>
          </a:p>
        </p:txBody>
      </p:sp>
      <p:sp>
        <p:nvSpPr>
          <p:cNvPr id="15" name="TextBox 14"/>
          <p:cNvSpPr txBox="1"/>
          <p:nvPr/>
        </p:nvSpPr>
        <p:spPr>
          <a:xfrm>
            <a:off x="183822" y="351561"/>
            <a:ext cx="3630018" cy="523220"/>
          </a:xfrm>
          <a:prstGeom prst="rect">
            <a:avLst/>
          </a:prstGeom>
          <a:noFill/>
        </p:spPr>
        <p:txBody>
          <a:bodyPr wrap="square" rtlCol="0">
            <a:spAutoFit/>
          </a:bodyPr>
          <a:lstStyle/>
          <a:p>
            <a:pPr eaLnBrk="0" fontAlgn="base" hangingPunct="0">
              <a:lnSpc>
                <a:spcPct val="100000"/>
              </a:lnSpc>
              <a:spcAft>
                <a:spcPct val="0"/>
              </a:spcAft>
            </a:pPr>
            <a:r>
              <a:rPr lang="en-US" altLang="x-none" sz="2800" b="1" i="1" dirty="0">
                <a:solidFill>
                  <a:schemeClr val="bg1"/>
                </a:solidFill>
                <a:latin typeface="Source Sans Pro" charset="0"/>
                <a:ea typeface="Source Sans Pro" charset="0"/>
                <a:cs typeface="Source Sans Pro" charset="0"/>
              </a:rPr>
              <a:t>Slave Trade</a:t>
            </a:r>
            <a:endParaRPr lang="en-US" altLang="x-none" sz="1600" dirty="0">
              <a:solidFill>
                <a:schemeClr val="bg1"/>
              </a:solidFill>
              <a:latin typeface="Source Sans Pro" charset="0"/>
              <a:ea typeface="Source Sans Pro" charset="0"/>
              <a:cs typeface="Source Sans Pro" charset="0"/>
            </a:endParaRPr>
          </a:p>
        </p:txBody>
      </p:sp>
      <p:pic>
        <p:nvPicPr>
          <p:cNvPr id="1026" name="Picture 2" descr="https://upload.wikimedia.org/wikipedia/commons/thumb/5/50/The_Slave_Trade_by_Auguste_Francois_Biard.jpg/1280px-The_Slave_Trade_by_Auguste_Francois_Biard.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008603" y="246965"/>
            <a:ext cx="8183397" cy="58690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3680359"/>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246965"/>
            <a:ext cx="3813840" cy="685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schemeClr val="bg2">
                  <a:lumMod val="75000"/>
                </a:schemeClr>
              </a:solidFill>
            </a:endParaRPr>
          </a:p>
        </p:txBody>
      </p:sp>
      <p:sp>
        <p:nvSpPr>
          <p:cNvPr id="2" name="Rectangle 1"/>
          <p:cNvSpPr/>
          <p:nvPr/>
        </p:nvSpPr>
        <p:spPr>
          <a:xfrm>
            <a:off x="221190" y="932764"/>
            <a:ext cx="3592650" cy="584775"/>
          </a:xfrm>
          <a:prstGeom prst="rect">
            <a:avLst/>
          </a:prstGeom>
        </p:spPr>
        <p:txBody>
          <a:bodyPr wrap="square">
            <a:spAutoFit/>
          </a:bodyPr>
          <a:lstStyle/>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p:txBody>
      </p:sp>
      <p:sp>
        <p:nvSpPr>
          <p:cNvPr id="10" name="TextBox 9"/>
          <p:cNvSpPr txBox="1"/>
          <p:nvPr/>
        </p:nvSpPr>
        <p:spPr>
          <a:xfrm>
            <a:off x="4048093" y="6355588"/>
            <a:ext cx="2738635" cy="276999"/>
          </a:xfrm>
          <a:prstGeom prst="rect">
            <a:avLst/>
          </a:prstGeom>
          <a:noFill/>
        </p:spPr>
        <p:txBody>
          <a:bodyPr wrap="none" rtlCol="0">
            <a:spAutoFit/>
          </a:bodyPr>
          <a:lstStyle/>
          <a:p>
            <a:pPr eaLnBrk="0" fontAlgn="base" hangingPunct="0">
              <a:spcBef>
                <a:spcPct val="0"/>
              </a:spcBef>
              <a:spcAft>
                <a:spcPct val="0"/>
              </a:spcAft>
            </a:pPr>
            <a:r>
              <a:rPr lang="en-US" altLang="x-none" sz="1200" dirty="0">
                <a:solidFill>
                  <a:schemeClr val="bg2">
                    <a:lumMod val="50000"/>
                  </a:schemeClr>
                </a:solidFill>
                <a:latin typeface="Source Sans Pro" charset="0"/>
                <a:ea typeface="Source Sans Pro" charset="0"/>
                <a:cs typeface="Source Sans Pro" charset="0"/>
              </a:rPr>
              <a:t>Triangular trade (2011) CC BY-SA 3.0</a:t>
            </a:r>
            <a:endParaRPr lang="x-none" altLang="x-none" sz="1200" dirty="0">
              <a:solidFill>
                <a:schemeClr val="bg2">
                  <a:lumMod val="50000"/>
                </a:schemeClr>
              </a:solidFill>
              <a:latin typeface="Source Sans Pro" charset="0"/>
              <a:ea typeface="Source Sans Pro" charset="0"/>
              <a:cs typeface="Source Sans Pro" charset="0"/>
            </a:endParaRPr>
          </a:p>
        </p:txBody>
      </p:sp>
      <p:sp>
        <p:nvSpPr>
          <p:cNvPr id="13" name="Rectangle 9"/>
          <p:cNvSpPr>
            <a:spLocks noChangeArrowheads="1"/>
          </p:cNvSpPr>
          <p:nvPr/>
        </p:nvSpPr>
        <p:spPr bwMode="auto">
          <a:xfrm>
            <a:off x="11118072" y="6596390"/>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2">
                    <a:lumMod val="50000"/>
                  </a:schemeClr>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2">
                    <a:lumMod val="50000"/>
                  </a:schemeClr>
                </a:solidFill>
                <a:effectLst/>
                <a:latin typeface="Linux Libertine" charset="0"/>
                <a:ea typeface="Linux Libertine" charset="0"/>
                <a:cs typeface="Linux Libertine" charset="0"/>
              </a:rPr>
              <a:t> </a:t>
            </a:r>
            <a:r>
              <a:rPr lang="de-DE" sz="1050" dirty="0">
                <a:solidFill>
                  <a:schemeClr val="bg2">
                    <a:lumMod val="50000"/>
                  </a:schemeClr>
                </a:solidFill>
              </a:rPr>
              <a:t>©</a:t>
            </a:r>
            <a:r>
              <a:rPr lang="en-US" altLang="x-none" sz="1050" dirty="0">
                <a:solidFill>
                  <a:schemeClr val="bg2">
                    <a:lumMod val="50000"/>
                  </a:schemeClr>
                </a:solidFill>
                <a:latin typeface="Source Sans Pro" charset="0"/>
                <a:ea typeface="Source Sans Pro" charset="0"/>
                <a:cs typeface="Source Sans Pro" charset="0"/>
              </a:rPr>
              <a:t>2019. </a:t>
            </a:r>
            <a:endParaRPr kumimoji="0" lang="x-none" altLang="x-none" sz="1050" b="1" u="none" strike="noStrike" cap="none" normalizeH="0" baseline="0" dirty="0">
              <a:ln>
                <a:noFill/>
              </a:ln>
              <a:solidFill>
                <a:schemeClr val="bg2">
                  <a:lumMod val="50000"/>
                </a:schemeClr>
              </a:solidFill>
              <a:effectLst/>
              <a:latin typeface="Source Sans Pro Semibold" charset="0"/>
              <a:ea typeface="Source Sans Pro Semibold" charset="0"/>
              <a:cs typeface="Source Sans Pro Semibold" charset="0"/>
            </a:endParaRPr>
          </a:p>
        </p:txBody>
      </p:sp>
      <p:sp>
        <p:nvSpPr>
          <p:cNvPr id="15" name="TextBox 14"/>
          <p:cNvSpPr txBox="1"/>
          <p:nvPr/>
        </p:nvSpPr>
        <p:spPr>
          <a:xfrm>
            <a:off x="183822" y="351561"/>
            <a:ext cx="3630018" cy="523220"/>
          </a:xfrm>
          <a:prstGeom prst="rect">
            <a:avLst/>
          </a:prstGeom>
          <a:noFill/>
        </p:spPr>
        <p:txBody>
          <a:bodyPr wrap="square" rtlCol="0">
            <a:spAutoFit/>
          </a:bodyPr>
          <a:lstStyle/>
          <a:p>
            <a:pPr eaLnBrk="0" fontAlgn="base" hangingPunct="0">
              <a:lnSpc>
                <a:spcPct val="100000"/>
              </a:lnSpc>
              <a:spcAft>
                <a:spcPct val="0"/>
              </a:spcAft>
            </a:pPr>
            <a:r>
              <a:rPr lang="en-US" altLang="x-none" sz="2800" b="1" i="1" dirty="0">
                <a:solidFill>
                  <a:schemeClr val="bg1"/>
                </a:solidFill>
                <a:latin typeface="Source Sans Pro" charset="0"/>
                <a:ea typeface="Source Sans Pro" charset="0"/>
                <a:cs typeface="Source Sans Pro" charset="0"/>
              </a:rPr>
              <a:t>Slave Trade</a:t>
            </a:r>
            <a:endParaRPr lang="en-US" altLang="x-none" sz="1600" dirty="0">
              <a:solidFill>
                <a:schemeClr val="bg1"/>
              </a:solidFill>
              <a:latin typeface="Source Sans Pro" charset="0"/>
              <a:ea typeface="Source Sans Pro" charset="0"/>
              <a:cs typeface="Source Sans Pro" charset="0"/>
            </a:endParaRPr>
          </a:p>
        </p:txBody>
      </p:sp>
      <p:pic>
        <p:nvPicPr>
          <p:cNvPr id="4" name="Picture 3">
            <a:extLst>
              <a:ext uri="{FF2B5EF4-FFF2-40B4-BE49-F238E27FC236}">
                <a16:creationId xmlns:a16="http://schemas.microsoft.com/office/drawing/2014/main" id="{E5CA063C-F22B-2045-AA08-14437A06F044}"/>
              </a:ext>
            </a:extLst>
          </p:cNvPr>
          <p:cNvPicPr>
            <a:picLocks noChangeAspect="1"/>
          </p:cNvPicPr>
          <p:nvPr/>
        </p:nvPicPr>
        <p:blipFill>
          <a:blip r:embed="rId3"/>
          <a:stretch>
            <a:fillRect/>
          </a:stretch>
        </p:blipFill>
        <p:spPr>
          <a:xfrm>
            <a:off x="4048093" y="246965"/>
            <a:ext cx="7481274" cy="6148577"/>
          </a:xfrm>
          <a:prstGeom prst="rect">
            <a:avLst/>
          </a:prstGeom>
        </p:spPr>
      </p:pic>
    </p:spTree>
    <p:extLst>
      <p:ext uri="{BB962C8B-B14F-4D97-AF65-F5344CB8AC3E}">
        <p14:creationId xmlns:p14="http://schemas.microsoft.com/office/powerpoint/2010/main" val="3362218704"/>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246965"/>
            <a:ext cx="3813840" cy="685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schemeClr val="bg2">
                  <a:lumMod val="75000"/>
                </a:schemeClr>
              </a:solidFill>
            </a:endParaRPr>
          </a:p>
        </p:txBody>
      </p:sp>
      <p:sp>
        <p:nvSpPr>
          <p:cNvPr id="2" name="Rectangle 1"/>
          <p:cNvSpPr/>
          <p:nvPr/>
        </p:nvSpPr>
        <p:spPr>
          <a:xfrm>
            <a:off x="221190" y="932764"/>
            <a:ext cx="3592650" cy="584775"/>
          </a:xfrm>
          <a:prstGeom prst="rect">
            <a:avLst/>
          </a:prstGeom>
        </p:spPr>
        <p:txBody>
          <a:bodyPr wrap="square">
            <a:spAutoFit/>
          </a:bodyPr>
          <a:lstStyle/>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p:txBody>
      </p:sp>
      <p:sp>
        <p:nvSpPr>
          <p:cNvPr id="10" name="TextBox 9"/>
          <p:cNvSpPr txBox="1"/>
          <p:nvPr/>
        </p:nvSpPr>
        <p:spPr>
          <a:xfrm>
            <a:off x="4048093" y="6355588"/>
            <a:ext cx="3547766" cy="276999"/>
          </a:xfrm>
          <a:prstGeom prst="rect">
            <a:avLst/>
          </a:prstGeom>
          <a:noFill/>
        </p:spPr>
        <p:txBody>
          <a:bodyPr wrap="none" rtlCol="0">
            <a:spAutoFit/>
          </a:bodyPr>
          <a:lstStyle/>
          <a:p>
            <a:pPr eaLnBrk="0" fontAlgn="base" hangingPunct="0">
              <a:spcBef>
                <a:spcPct val="0"/>
              </a:spcBef>
              <a:spcAft>
                <a:spcPct val="0"/>
              </a:spcAft>
            </a:pPr>
            <a:r>
              <a:rPr lang="en-US" altLang="x-none" sz="1200" dirty="0">
                <a:solidFill>
                  <a:schemeClr val="bg2">
                    <a:lumMod val="50000"/>
                  </a:schemeClr>
                </a:solidFill>
                <a:latin typeface="Source Sans Pro" charset="0"/>
                <a:ea typeface="Source Sans Pro" charset="0"/>
                <a:cs typeface="Source Sans Pro" charset="0"/>
              </a:rPr>
              <a:t>African slaves on a British ship (1788) Public Domain </a:t>
            </a:r>
            <a:endParaRPr lang="x-none" altLang="x-none" sz="1200" dirty="0">
              <a:solidFill>
                <a:schemeClr val="bg2">
                  <a:lumMod val="50000"/>
                </a:schemeClr>
              </a:solidFill>
              <a:latin typeface="Source Sans Pro" charset="0"/>
              <a:ea typeface="Source Sans Pro" charset="0"/>
              <a:cs typeface="Source Sans Pro" charset="0"/>
            </a:endParaRPr>
          </a:p>
        </p:txBody>
      </p:sp>
      <p:sp>
        <p:nvSpPr>
          <p:cNvPr id="13" name="Rectangle 9"/>
          <p:cNvSpPr>
            <a:spLocks noChangeArrowheads="1"/>
          </p:cNvSpPr>
          <p:nvPr/>
        </p:nvSpPr>
        <p:spPr bwMode="auto">
          <a:xfrm>
            <a:off x="11118072" y="6596390"/>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2">
                    <a:lumMod val="50000"/>
                  </a:schemeClr>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2">
                    <a:lumMod val="50000"/>
                  </a:schemeClr>
                </a:solidFill>
                <a:effectLst/>
                <a:latin typeface="Linux Libertine" charset="0"/>
                <a:ea typeface="Linux Libertine" charset="0"/>
                <a:cs typeface="Linux Libertine" charset="0"/>
              </a:rPr>
              <a:t> </a:t>
            </a:r>
            <a:r>
              <a:rPr lang="de-DE" sz="1050" dirty="0">
                <a:solidFill>
                  <a:schemeClr val="bg2">
                    <a:lumMod val="50000"/>
                  </a:schemeClr>
                </a:solidFill>
              </a:rPr>
              <a:t>©</a:t>
            </a:r>
            <a:r>
              <a:rPr lang="en-US" altLang="x-none" sz="1050" dirty="0">
                <a:solidFill>
                  <a:schemeClr val="bg2">
                    <a:lumMod val="50000"/>
                  </a:schemeClr>
                </a:solidFill>
                <a:latin typeface="Source Sans Pro" charset="0"/>
                <a:ea typeface="Source Sans Pro" charset="0"/>
                <a:cs typeface="Source Sans Pro" charset="0"/>
              </a:rPr>
              <a:t>2019. </a:t>
            </a:r>
            <a:endParaRPr kumimoji="0" lang="x-none" altLang="x-none" sz="1050" b="1" u="none" strike="noStrike" cap="none" normalizeH="0" baseline="0" dirty="0">
              <a:ln>
                <a:noFill/>
              </a:ln>
              <a:solidFill>
                <a:schemeClr val="bg2">
                  <a:lumMod val="50000"/>
                </a:schemeClr>
              </a:solidFill>
              <a:effectLst/>
              <a:latin typeface="Source Sans Pro Semibold" charset="0"/>
              <a:ea typeface="Source Sans Pro Semibold" charset="0"/>
              <a:cs typeface="Source Sans Pro Semibold" charset="0"/>
            </a:endParaRPr>
          </a:p>
        </p:txBody>
      </p:sp>
      <p:sp>
        <p:nvSpPr>
          <p:cNvPr id="15" name="TextBox 14"/>
          <p:cNvSpPr txBox="1"/>
          <p:nvPr/>
        </p:nvSpPr>
        <p:spPr>
          <a:xfrm>
            <a:off x="183822" y="351561"/>
            <a:ext cx="3630018" cy="523220"/>
          </a:xfrm>
          <a:prstGeom prst="rect">
            <a:avLst/>
          </a:prstGeom>
          <a:noFill/>
        </p:spPr>
        <p:txBody>
          <a:bodyPr wrap="square" rtlCol="0">
            <a:spAutoFit/>
          </a:bodyPr>
          <a:lstStyle/>
          <a:p>
            <a:pPr eaLnBrk="0" fontAlgn="base" hangingPunct="0">
              <a:lnSpc>
                <a:spcPct val="100000"/>
              </a:lnSpc>
              <a:spcAft>
                <a:spcPct val="0"/>
              </a:spcAft>
            </a:pPr>
            <a:r>
              <a:rPr lang="en-US" altLang="x-none" sz="2800" b="1" i="1" dirty="0">
                <a:solidFill>
                  <a:schemeClr val="bg1"/>
                </a:solidFill>
                <a:latin typeface="Source Sans Pro" charset="0"/>
                <a:ea typeface="Source Sans Pro" charset="0"/>
                <a:cs typeface="Source Sans Pro" charset="0"/>
              </a:rPr>
              <a:t>Slave Trade</a:t>
            </a:r>
            <a:endParaRPr lang="en-US" altLang="x-none" sz="1600" dirty="0">
              <a:solidFill>
                <a:schemeClr val="bg1"/>
              </a:solidFill>
              <a:latin typeface="Source Sans Pro" charset="0"/>
              <a:ea typeface="Source Sans Pro" charset="0"/>
              <a:cs typeface="Source Sans Pro" charset="0"/>
            </a:endParaRPr>
          </a:p>
        </p:txBody>
      </p:sp>
      <p:pic>
        <p:nvPicPr>
          <p:cNvPr id="3" name="Picture 2">
            <a:extLst>
              <a:ext uri="{FF2B5EF4-FFF2-40B4-BE49-F238E27FC236}">
                <a16:creationId xmlns:a16="http://schemas.microsoft.com/office/drawing/2014/main" id="{245D73B8-6431-034F-8A2D-B128C921D35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048093" y="246965"/>
            <a:ext cx="5171321" cy="6108623"/>
          </a:xfrm>
          <a:prstGeom prst="rect">
            <a:avLst/>
          </a:prstGeom>
        </p:spPr>
      </p:pic>
    </p:spTree>
    <p:extLst>
      <p:ext uri="{BB962C8B-B14F-4D97-AF65-F5344CB8AC3E}">
        <p14:creationId xmlns:p14="http://schemas.microsoft.com/office/powerpoint/2010/main" val="403677377"/>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A37C67E-0A41-824A-B991-249C956E955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039769" y="4150312"/>
            <a:ext cx="13057391" cy="7259408"/>
          </a:xfrm>
          <a:prstGeom prst="rect">
            <a:avLst/>
          </a:prstGeom>
        </p:spPr>
      </p:pic>
      <p:sp>
        <p:nvSpPr>
          <p:cNvPr id="9" name="Rectangle 8">
            <a:extLst>
              <a:ext uri="{FF2B5EF4-FFF2-40B4-BE49-F238E27FC236}">
                <a16:creationId xmlns:a16="http://schemas.microsoft.com/office/drawing/2014/main" id="{F21710D8-14CB-D444-993F-804548C3600D}"/>
              </a:ext>
            </a:extLst>
          </p:cNvPr>
          <p:cNvSpPr/>
          <p:nvPr/>
        </p:nvSpPr>
        <p:spPr>
          <a:xfrm>
            <a:off x="-167640" y="-18113"/>
            <a:ext cx="12715240" cy="4124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ABCBB8B-F461-B347-A346-817654873615}"/>
              </a:ext>
            </a:extLst>
          </p:cNvPr>
          <p:cNvSpPr/>
          <p:nvPr/>
        </p:nvSpPr>
        <p:spPr>
          <a:xfrm>
            <a:off x="3815760" y="3388534"/>
            <a:ext cx="12715240" cy="3997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1A4929E-D536-704C-80A8-6CDC2E1870E6}"/>
              </a:ext>
            </a:extLst>
          </p:cNvPr>
          <p:cNvSpPr/>
          <p:nvPr/>
        </p:nvSpPr>
        <p:spPr>
          <a:xfrm>
            <a:off x="-91440" y="1244769"/>
            <a:ext cx="386910" cy="5613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4E8D11B-4E35-A84F-9C51-BF80D1451C1B}"/>
              </a:ext>
            </a:extLst>
          </p:cNvPr>
          <p:cNvSpPr/>
          <p:nvPr/>
        </p:nvSpPr>
        <p:spPr>
          <a:xfrm rot="5400000">
            <a:off x="1788655" y="4875037"/>
            <a:ext cx="237485" cy="38148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234CAB8B-A7C1-EB47-B4FA-5DC6F61471BB}"/>
              </a:ext>
            </a:extLst>
          </p:cNvPr>
          <p:cNvSpPr/>
          <p:nvPr/>
        </p:nvSpPr>
        <p:spPr>
          <a:xfrm>
            <a:off x="1973580" y="5382260"/>
            <a:ext cx="78740" cy="7874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246965"/>
            <a:ext cx="3813840" cy="685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schemeClr val="bg2">
                  <a:lumMod val="75000"/>
                </a:schemeClr>
              </a:solidFill>
            </a:endParaRPr>
          </a:p>
        </p:txBody>
      </p:sp>
      <p:sp>
        <p:nvSpPr>
          <p:cNvPr id="2" name="Rectangle 1"/>
          <p:cNvSpPr/>
          <p:nvPr/>
        </p:nvSpPr>
        <p:spPr>
          <a:xfrm>
            <a:off x="221190" y="932764"/>
            <a:ext cx="3592650" cy="584775"/>
          </a:xfrm>
          <a:prstGeom prst="rect">
            <a:avLst/>
          </a:prstGeom>
        </p:spPr>
        <p:txBody>
          <a:bodyPr wrap="square">
            <a:spAutoFit/>
          </a:bodyPr>
          <a:lstStyle/>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p:txBody>
      </p:sp>
      <p:sp>
        <p:nvSpPr>
          <p:cNvPr id="10" name="TextBox 9"/>
          <p:cNvSpPr txBox="1"/>
          <p:nvPr/>
        </p:nvSpPr>
        <p:spPr>
          <a:xfrm>
            <a:off x="4035030" y="6384884"/>
            <a:ext cx="2801921" cy="276999"/>
          </a:xfrm>
          <a:prstGeom prst="rect">
            <a:avLst/>
          </a:prstGeom>
          <a:noFill/>
        </p:spPr>
        <p:txBody>
          <a:bodyPr wrap="none" rtlCol="0">
            <a:spAutoFit/>
          </a:bodyPr>
          <a:lstStyle/>
          <a:p>
            <a:pPr eaLnBrk="0" fontAlgn="base" hangingPunct="0">
              <a:spcBef>
                <a:spcPct val="0"/>
              </a:spcBef>
              <a:spcAft>
                <a:spcPct val="0"/>
              </a:spcAft>
            </a:pPr>
            <a:r>
              <a:rPr lang="en-US" altLang="x-none" sz="1200" dirty="0">
                <a:solidFill>
                  <a:schemeClr val="bg2">
                    <a:lumMod val="50000"/>
                  </a:schemeClr>
                </a:solidFill>
                <a:latin typeface="Source Sans Pro" charset="0"/>
                <a:ea typeface="Source Sans Pro" charset="0"/>
                <a:cs typeface="Source Sans Pro" charset="0"/>
              </a:rPr>
              <a:t>Liverpool dry docks (2018) Tino Mager</a:t>
            </a:r>
            <a:endParaRPr lang="x-none" altLang="x-none" sz="1200" dirty="0">
              <a:solidFill>
                <a:schemeClr val="bg2">
                  <a:lumMod val="50000"/>
                </a:schemeClr>
              </a:solidFill>
              <a:latin typeface="Source Sans Pro" charset="0"/>
              <a:ea typeface="Source Sans Pro" charset="0"/>
              <a:cs typeface="Source Sans Pro" charset="0"/>
            </a:endParaRPr>
          </a:p>
        </p:txBody>
      </p:sp>
      <p:sp>
        <p:nvSpPr>
          <p:cNvPr id="13" name="Rectangle 9"/>
          <p:cNvSpPr>
            <a:spLocks noChangeArrowheads="1"/>
          </p:cNvSpPr>
          <p:nvPr/>
        </p:nvSpPr>
        <p:spPr bwMode="auto">
          <a:xfrm>
            <a:off x="11118072" y="6596390"/>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2">
                    <a:lumMod val="50000"/>
                  </a:schemeClr>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2">
                    <a:lumMod val="50000"/>
                  </a:schemeClr>
                </a:solidFill>
                <a:effectLst/>
                <a:latin typeface="Linux Libertine" charset="0"/>
                <a:ea typeface="Linux Libertine" charset="0"/>
                <a:cs typeface="Linux Libertine" charset="0"/>
              </a:rPr>
              <a:t> </a:t>
            </a:r>
            <a:r>
              <a:rPr lang="de-DE" sz="1050" dirty="0">
                <a:solidFill>
                  <a:schemeClr val="bg2">
                    <a:lumMod val="50000"/>
                  </a:schemeClr>
                </a:solidFill>
              </a:rPr>
              <a:t>©</a:t>
            </a:r>
            <a:r>
              <a:rPr lang="en-US" altLang="x-none" sz="1050" dirty="0">
                <a:solidFill>
                  <a:schemeClr val="bg2">
                    <a:lumMod val="50000"/>
                  </a:schemeClr>
                </a:solidFill>
                <a:latin typeface="Source Sans Pro" charset="0"/>
                <a:ea typeface="Source Sans Pro" charset="0"/>
                <a:cs typeface="Source Sans Pro" charset="0"/>
              </a:rPr>
              <a:t>2019. </a:t>
            </a:r>
            <a:endParaRPr kumimoji="0" lang="x-none" altLang="x-none" sz="1050" b="1" u="none" strike="noStrike" cap="none" normalizeH="0" baseline="0" dirty="0">
              <a:ln>
                <a:noFill/>
              </a:ln>
              <a:solidFill>
                <a:schemeClr val="bg2">
                  <a:lumMod val="50000"/>
                </a:schemeClr>
              </a:solidFill>
              <a:effectLst/>
              <a:latin typeface="Source Sans Pro Semibold" charset="0"/>
              <a:ea typeface="Source Sans Pro Semibold" charset="0"/>
              <a:cs typeface="Source Sans Pro Semibold" charset="0"/>
            </a:endParaRPr>
          </a:p>
        </p:txBody>
      </p:sp>
      <p:sp>
        <p:nvSpPr>
          <p:cNvPr id="15" name="TextBox 14"/>
          <p:cNvSpPr txBox="1"/>
          <p:nvPr/>
        </p:nvSpPr>
        <p:spPr>
          <a:xfrm>
            <a:off x="183822" y="351561"/>
            <a:ext cx="3630018" cy="523220"/>
          </a:xfrm>
          <a:prstGeom prst="rect">
            <a:avLst/>
          </a:prstGeom>
          <a:noFill/>
        </p:spPr>
        <p:txBody>
          <a:bodyPr wrap="square" rtlCol="0">
            <a:spAutoFit/>
          </a:bodyPr>
          <a:lstStyle/>
          <a:p>
            <a:pPr eaLnBrk="0" fontAlgn="base" hangingPunct="0">
              <a:lnSpc>
                <a:spcPct val="100000"/>
              </a:lnSpc>
              <a:spcAft>
                <a:spcPct val="0"/>
              </a:spcAft>
            </a:pPr>
            <a:r>
              <a:rPr lang="en-US" altLang="x-none" sz="2800" b="1" i="1" dirty="0">
                <a:solidFill>
                  <a:schemeClr val="bg1"/>
                </a:solidFill>
                <a:latin typeface="Source Sans Pro" charset="0"/>
                <a:ea typeface="Source Sans Pro" charset="0"/>
                <a:cs typeface="Source Sans Pro" charset="0"/>
              </a:rPr>
              <a:t>Europe</a:t>
            </a:r>
            <a:endParaRPr lang="en-US" altLang="x-none" sz="1600" dirty="0">
              <a:solidFill>
                <a:schemeClr val="bg1"/>
              </a:solidFill>
              <a:latin typeface="Source Sans Pro" charset="0"/>
              <a:ea typeface="Source Sans Pro" charset="0"/>
              <a:cs typeface="Source Sans Pro" charset="0"/>
            </a:endParaRPr>
          </a:p>
        </p:txBody>
      </p:sp>
      <p:pic>
        <p:nvPicPr>
          <p:cNvPr id="5" name="Picture 4">
            <a:extLst>
              <a:ext uri="{FF2B5EF4-FFF2-40B4-BE49-F238E27FC236}">
                <a16:creationId xmlns:a16="http://schemas.microsoft.com/office/drawing/2014/main" id="{53F67119-D169-C14A-B75A-FC04C46A080F}"/>
              </a:ext>
            </a:extLst>
          </p:cNvPr>
          <p:cNvPicPr>
            <a:picLocks noChangeAspect="1"/>
          </p:cNvPicPr>
          <p:nvPr/>
        </p:nvPicPr>
        <p:blipFill>
          <a:blip r:embed="rId4"/>
          <a:stretch>
            <a:fillRect/>
          </a:stretch>
        </p:blipFill>
        <p:spPr>
          <a:xfrm>
            <a:off x="4035030" y="246965"/>
            <a:ext cx="8156970" cy="6117728"/>
          </a:xfrm>
          <a:prstGeom prst="rect">
            <a:avLst/>
          </a:prstGeom>
        </p:spPr>
      </p:pic>
    </p:spTree>
    <p:extLst>
      <p:ext uri="{BB962C8B-B14F-4D97-AF65-F5344CB8AC3E}">
        <p14:creationId xmlns:p14="http://schemas.microsoft.com/office/powerpoint/2010/main" val="3825030555"/>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DB33F34-F188-F44B-AF43-9503C25D0F9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2459929"/>
            <a:ext cx="12192000" cy="9063487"/>
          </a:xfrm>
          <a:prstGeom prst="rect">
            <a:avLst/>
          </a:prstGeom>
        </p:spPr>
      </p:pic>
      <p:sp>
        <p:nvSpPr>
          <p:cNvPr id="11" name="Rectangle 10"/>
          <p:cNvSpPr/>
          <p:nvPr/>
        </p:nvSpPr>
        <p:spPr>
          <a:xfrm>
            <a:off x="0" y="246965"/>
            <a:ext cx="3813840" cy="685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schemeClr val="bg2">
                  <a:lumMod val="75000"/>
                </a:schemeClr>
              </a:solidFill>
            </a:endParaRPr>
          </a:p>
        </p:txBody>
      </p:sp>
      <p:sp>
        <p:nvSpPr>
          <p:cNvPr id="2" name="Rectangle 1"/>
          <p:cNvSpPr/>
          <p:nvPr/>
        </p:nvSpPr>
        <p:spPr>
          <a:xfrm>
            <a:off x="221190" y="932764"/>
            <a:ext cx="3592650" cy="584775"/>
          </a:xfrm>
          <a:prstGeom prst="rect">
            <a:avLst/>
          </a:prstGeom>
        </p:spPr>
        <p:txBody>
          <a:bodyPr wrap="square">
            <a:spAutoFit/>
          </a:bodyPr>
          <a:lstStyle/>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p:txBody>
      </p:sp>
      <p:sp>
        <p:nvSpPr>
          <p:cNvPr id="10" name="TextBox 9"/>
          <p:cNvSpPr txBox="1"/>
          <p:nvPr/>
        </p:nvSpPr>
        <p:spPr>
          <a:xfrm>
            <a:off x="0" y="6603558"/>
            <a:ext cx="3108543" cy="276999"/>
          </a:xfrm>
          <a:prstGeom prst="rect">
            <a:avLst/>
          </a:prstGeom>
          <a:noFill/>
        </p:spPr>
        <p:txBody>
          <a:bodyPr wrap="none" rtlCol="0">
            <a:spAutoFit/>
          </a:bodyPr>
          <a:lstStyle/>
          <a:p>
            <a:pPr eaLnBrk="0" fontAlgn="base" hangingPunct="0">
              <a:spcBef>
                <a:spcPct val="0"/>
              </a:spcBef>
              <a:spcAft>
                <a:spcPct val="0"/>
              </a:spcAft>
            </a:pPr>
            <a:r>
              <a:rPr lang="en-US" altLang="x-none" sz="1200" dirty="0">
                <a:solidFill>
                  <a:schemeClr val="bg2">
                    <a:lumMod val="50000"/>
                  </a:schemeClr>
                </a:solidFill>
                <a:latin typeface="Source Sans Pro" charset="0"/>
                <a:ea typeface="Source Sans Pro" charset="0"/>
                <a:cs typeface="Source Sans Pro" charset="0"/>
              </a:rPr>
              <a:t>Map of Liverpool, UK (1808) Public domain</a:t>
            </a:r>
            <a:endParaRPr lang="x-none" altLang="x-none" sz="1200" dirty="0">
              <a:solidFill>
                <a:schemeClr val="bg2">
                  <a:lumMod val="50000"/>
                </a:schemeClr>
              </a:solidFill>
              <a:latin typeface="Source Sans Pro" charset="0"/>
              <a:ea typeface="Source Sans Pro" charset="0"/>
              <a:cs typeface="Source Sans Pro" charset="0"/>
            </a:endParaRPr>
          </a:p>
        </p:txBody>
      </p:sp>
      <p:sp>
        <p:nvSpPr>
          <p:cNvPr id="13" name="Rectangle 9"/>
          <p:cNvSpPr>
            <a:spLocks noChangeArrowheads="1"/>
          </p:cNvSpPr>
          <p:nvPr/>
        </p:nvSpPr>
        <p:spPr bwMode="auto">
          <a:xfrm>
            <a:off x="11118072" y="6596390"/>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2">
                    <a:lumMod val="50000"/>
                  </a:schemeClr>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2">
                    <a:lumMod val="50000"/>
                  </a:schemeClr>
                </a:solidFill>
                <a:effectLst/>
                <a:latin typeface="Linux Libertine" charset="0"/>
                <a:ea typeface="Linux Libertine" charset="0"/>
                <a:cs typeface="Linux Libertine" charset="0"/>
              </a:rPr>
              <a:t> </a:t>
            </a:r>
            <a:r>
              <a:rPr lang="de-DE" sz="1050" dirty="0">
                <a:solidFill>
                  <a:schemeClr val="bg2">
                    <a:lumMod val="50000"/>
                  </a:schemeClr>
                </a:solidFill>
              </a:rPr>
              <a:t>©</a:t>
            </a:r>
            <a:r>
              <a:rPr lang="en-US" altLang="x-none" sz="1050" dirty="0">
                <a:solidFill>
                  <a:schemeClr val="bg2">
                    <a:lumMod val="50000"/>
                  </a:schemeClr>
                </a:solidFill>
                <a:latin typeface="Source Sans Pro" charset="0"/>
                <a:ea typeface="Source Sans Pro" charset="0"/>
                <a:cs typeface="Source Sans Pro" charset="0"/>
              </a:rPr>
              <a:t>2019. </a:t>
            </a:r>
            <a:endParaRPr kumimoji="0" lang="x-none" altLang="x-none" sz="1050" b="1" u="none" strike="noStrike" cap="none" normalizeH="0" baseline="0" dirty="0">
              <a:ln>
                <a:noFill/>
              </a:ln>
              <a:solidFill>
                <a:schemeClr val="bg2">
                  <a:lumMod val="50000"/>
                </a:schemeClr>
              </a:solidFill>
              <a:effectLst/>
              <a:latin typeface="Source Sans Pro Semibold" charset="0"/>
              <a:ea typeface="Source Sans Pro Semibold" charset="0"/>
              <a:cs typeface="Source Sans Pro Semibold" charset="0"/>
            </a:endParaRPr>
          </a:p>
        </p:txBody>
      </p:sp>
      <p:sp>
        <p:nvSpPr>
          <p:cNvPr id="15" name="TextBox 14"/>
          <p:cNvSpPr txBox="1"/>
          <p:nvPr/>
        </p:nvSpPr>
        <p:spPr>
          <a:xfrm>
            <a:off x="183822" y="351561"/>
            <a:ext cx="3630018" cy="523220"/>
          </a:xfrm>
          <a:prstGeom prst="rect">
            <a:avLst/>
          </a:prstGeom>
          <a:noFill/>
        </p:spPr>
        <p:txBody>
          <a:bodyPr wrap="square" rtlCol="0">
            <a:spAutoFit/>
          </a:bodyPr>
          <a:lstStyle/>
          <a:p>
            <a:pPr eaLnBrk="0" fontAlgn="base" hangingPunct="0">
              <a:lnSpc>
                <a:spcPct val="100000"/>
              </a:lnSpc>
              <a:spcAft>
                <a:spcPct val="0"/>
              </a:spcAft>
            </a:pPr>
            <a:r>
              <a:rPr lang="en-US" altLang="x-none" sz="2800" b="1" i="1" dirty="0">
                <a:solidFill>
                  <a:schemeClr val="bg1"/>
                </a:solidFill>
                <a:latin typeface="Source Sans Pro" charset="0"/>
                <a:ea typeface="Source Sans Pro" charset="0"/>
                <a:cs typeface="Source Sans Pro" charset="0"/>
              </a:rPr>
              <a:t>Europe</a:t>
            </a:r>
            <a:endParaRPr lang="en-US" altLang="x-none" sz="1600" dirty="0">
              <a:solidFill>
                <a:schemeClr val="bg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995305996"/>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8FE5365-D98B-5840-86EC-A457ED4AD2D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039769" y="4150312"/>
            <a:ext cx="13057391" cy="7259408"/>
          </a:xfrm>
          <a:prstGeom prst="rect">
            <a:avLst/>
          </a:prstGeom>
        </p:spPr>
      </p:pic>
      <p:sp>
        <p:nvSpPr>
          <p:cNvPr id="9" name="Rectangle 8">
            <a:extLst>
              <a:ext uri="{FF2B5EF4-FFF2-40B4-BE49-F238E27FC236}">
                <a16:creationId xmlns:a16="http://schemas.microsoft.com/office/drawing/2014/main" id="{2BB18C05-19C9-DA44-BE61-0093633AEDC5}"/>
              </a:ext>
            </a:extLst>
          </p:cNvPr>
          <p:cNvSpPr/>
          <p:nvPr/>
        </p:nvSpPr>
        <p:spPr>
          <a:xfrm>
            <a:off x="-167640" y="-18113"/>
            <a:ext cx="12715240" cy="4124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EB2A69D-3C45-DE41-A0B6-BB4728F30BC1}"/>
              </a:ext>
            </a:extLst>
          </p:cNvPr>
          <p:cNvSpPr/>
          <p:nvPr/>
        </p:nvSpPr>
        <p:spPr>
          <a:xfrm>
            <a:off x="3815760" y="3388534"/>
            <a:ext cx="12715240" cy="3997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7782924-4364-7243-8269-5C206EAF5D62}"/>
              </a:ext>
            </a:extLst>
          </p:cNvPr>
          <p:cNvSpPr/>
          <p:nvPr/>
        </p:nvSpPr>
        <p:spPr>
          <a:xfrm>
            <a:off x="-91440" y="1244769"/>
            <a:ext cx="386910" cy="5613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7EA223F-8240-724F-BC43-B170605A57D3}"/>
              </a:ext>
            </a:extLst>
          </p:cNvPr>
          <p:cNvSpPr/>
          <p:nvPr/>
        </p:nvSpPr>
        <p:spPr>
          <a:xfrm rot="5400000">
            <a:off x="1788655" y="4875037"/>
            <a:ext cx="237485" cy="38148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B6642D9A-42F6-B448-BCBD-8769A49E802A}"/>
              </a:ext>
            </a:extLst>
          </p:cNvPr>
          <p:cNvSpPr/>
          <p:nvPr/>
        </p:nvSpPr>
        <p:spPr>
          <a:xfrm>
            <a:off x="1973580" y="5382260"/>
            <a:ext cx="78740" cy="7874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246965"/>
            <a:ext cx="3813840" cy="685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schemeClr val="bg2">
                  <a:lumMod val="75000"/>
                </a:schemeClr>
              </a:solidFill>
            </a:endParaRPr>
          </a:p>
        </p:txBody>
      </p:sp>
      <p:sp>
        <p:nvSpPr>
          <p:cNvPr id="2" name="Rectangle 1"/>
          <p:cNvSpPr/>
          <p:nvPr/>
        </p:nvSpPr>
        <p:spPr>
          <a:xfrm>
            <a:off x="221190" y="932764"/>
            <a:ext cx="3592650" cy="584775"/>
          </a:xfrm>
          <a:prstGeom prst="rect">
            <a:avLst/>
          </a:prstGeom>
        </p:spPr>
        <p:txBody>
          <a:bodyPr wrap="square">
            <a:spAutoFit/>
          </a:bodyPr>
          <a:lstStyle/>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p:txBody>
      </p:sp>
      <p:sp>
        <p:nvSpPr>
          <p:cNvPr id="10" name="TextBox 9"/>
          <p:cNvSpPr txBox="1"/>
          <p:nvPr/>
        </p:nvSpPr>
        <p:spPr>
          <a:xfrm>
            <a:off x="4035030" y="6094055"/>
            <a:ext cx="3432350" cy="276999"/>
          </a:xfrm>
          <a:prstGeom prst="rect">
            <a:avLst/>
          </a:prstGeom>
          <a:noFill/>
        </p:spPr>
        <p:txBody>
          <a:bodyPr wrap="none" rtlCol="0">
            <a:spAutoFit/>
          </a:bodyPr>
          <a:lstStyle/>
          <a:p>
            <a:pPr eaLnBrk="0" fontAlgn="base" hangingPunct="0">
              <a:spcBef>
                <a:spcPct val="0"/>
              </a:spcBef>
              <a:spcAft>
                <a:spcPct val="0"/>
              </a:spcAft>
            </a:pPr>
            <a:r>
              <a:rPr lang="en-US" altLang="x-none" sz="1200" dirty="0">
                <a:solidFill>
                  <a:schemeClr val="bg2">
                    <a:lumMod val="50000"/>
                  </a:schemeClr>
                </a:solidFill>
                <a:latin typeface="Source Sans Pro" charset="0"/>
                <a:ea typeface="Source Sans Pro" charset="0"/>
                <a:cs typeface="Source Sans Pro" charset="0"/>
              </a:rPr>
              <a:t>Albert Dock Liverpool, UK (2008) Public domain</a:t>
            </a:r>
            <a:endParaRPr lang="x-none" altLang="x-none" sz="1200" dirty="0">
              <a:solidFill>
                <a:schemeClr val="bg2">
                  <a:lumMod val="50000"/>
                </a:schemeClr>
              </a:solidFill>
              <a:latin typeface="Source Sans Pro" charset="0"/>
              <a:ea typeface="Source Sans Pro" charset="0"/>
              <a:cs typeface="Source Sans Pro" charset="0"/>
            </a:endParaRPr>
          </a:p>
        </p:txBody>
      </p:sp>
      <p:sp>
        <p:nvSpPr>
          <p:cNvPr id="13" name="Rectangle 9"/>
          <p:cNvSpPr>
            <a:spLocks noChangeArrowheads="1"/>
          </p:cNvSpPr>
          <p:nvPr/>
        </p:nvSpPr>
        <p:spPr bwMode="auto">
          <a:xfrm>
            <a:off x="11118072" y="6596390"/>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2">
                    <a:lumMod val="50000"/>
                  </a:schemeClr>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2">
                    <a:lumMod val="50000"/>
                  </a:schemeClr>
                </a:solidFill>
                <a:effectLst/>
                <a:latin typeface="Linux Libertine" charset="0"/>
                <a:ea typeface="Linux Libertine" charset="0"/>
                <a:cs typeface="Linux Libertine" charset="0"/>
              </a:rPr>
              <a:t> </a:t>
            </a:r>
            <a:r>
              <a:rPr lang="de-DE" sz="1050" dirty="0">
                <a:solidFill>
                  <a:schemeClr val="bg2">
                    <a:lumMod val="50000"/>
                  </a:schemeClr>
                </a:solidFill>
              </a:rPr>
              <a:t>©</a:t>
            </a:r>
            <a:r>
              <a:rPr lang="en-US" altLang="x-none" sz="1050" dirty="0">
                <a:solidFill>
                  <a:schemeClr val="bg2">
                    <a:lumMod val="50000"/>
                  </a:schemeClr>
                </a:solidFill>
                <a:latin typeface="Source Sans Pro" charset="0"/>
                <a:ea typeface="Source Sans Pro" charset="0"/>
                <a:cs typeface="Source Sans Pro" charset="0"/>
              </a:rPr>
              <a:t>2019. </a:t>
            </a:r>
            <a:endParaRPr kumimoji="0" lang="x-none" altLang="x-none" sz="1050" b="1" u="none" strike="noStrike" cap="none" normalizeH="0" baseline="0" dirty="0">
              <a:ln>
                <a:noFill/>
              </a:ln>
              <a:solidFill>
                <a:schemeClr val="bg2">
                  <a:lumMod val="50000"/>
                </a:schemeClr>
              </a:solidFill>
              <a:effectLst/>
              <a:latin typeface="Source Sans Pro Semibold" charset="0"/>
              <a:ea typeface="Source Sans Pro Semibold" charset="0"/>
              <a:cs typeface="Source Sans Pro Semibold" charset="0"/>
            </a:endParaRPr>
          </a:p>
        </p:txBody>
      </p:sp>
      <p:sp>
        <p:nvSpPr>
          <p:cNvPr id="15" name="TextBox 14"/>
          <p:cNvSpPr txBox="1"/>
          <p:nvPr/>
        </p:nvSpPr>
        <p:spPr>
          <a:xfrm>
            <a:off x="183822" y="351561"/>
            <a:ext cx="3630018" cy="523220"/>
          </a:xfrm>
          <a:prstGeom prst="rect">
            <a:avLst/>
          </a:prstGeom>
          <a:noFill/>
        </p:spPr>
        <p:txBody>
          <a:bodyPr wrap="square" rtlCol="0">
            <a:spAutoFit/>
          </a:bodyPr>
          <a:lstStyle/>
          <a:p>
            <a:pPr eaLnBrk="0" fontAlgn="base" hangingPunct="0">
              <a:lnSpc>
                <a:spcPct val="100000"/>
              </a:lnSpc>
              <a:spcAft>
                <a:spcPct val="0"/>
              </a:spcAft>
            </a:pPr>
            <a:r>
              <a:rPr lang="en-US" altLang="x-none" sz="2800" b="1" i="1" dirty="0">
                <a:solidFill>
                  <a:schemeClr val="bg1"/>
                </a:solidFill>
                <a:latin typeface="Source Sans Pro" charset="0"/>
                <a:ea typeface="Source Sans Pro" charset="0"/>
                <a:cs typeface="Source Sans Pro" charset="0"/>
              </a:rPr>
              <a:t>Europe</a:t>
            </a:r>
            <a:endParaRPr lang="en-US" altLang="x-none" sz="1600" dirty="0">
              <a:solidFill>
                <a:schemeClr val="bg1"/>
              </a:solidFill>
              <a:latin typeface="Source Sans Pro" charset="0"/>
              <a:ea typeface="Source Sans Pro" charset="0"/>
              <a:cs typeface="Source Sans Pro" charset="0"/>
            </a:endParaRPr>
          </a:p>
        </p:txBody>
      </p:sp>
      <p:pic>
        <p:nvPicPr>
          <p:cNvPr id="4" name="Picture 3">
            <a:extLst>
              <a:ext uri="{FF2B5EF4-FFF2-40B4-BE49-F238E27FC236}">
                <a16:creationId xmlns:a16="http://schemas.microsoft.com/office/drawing/2014/main" id="{8BBB2396-38C9-F848-8858-1BF9389BDD30}"/>
              </a:ext>
            </a:extLst>
          </p:cNvPr>
          <p:cNvPicPr>
            <a:picLocks noChangeAspect="1"/>
          </p:cNvPicPr>
          <p:nvPr/>
        </p:nvPicPr>
        <p:blipFill>
          <a:blip r:embed="rId4"/>
          <a:stretch>
            <a:fillRect/>
          </a:stretch>
        </p:blipFill>
        <p:spPr>
          <a:xfrm>
            <a:off x="4035030" y="246965"/>
            <a:ext cx="9131300" cy="5842000"/>
          </a:xfrm>
          <a:prstGeom prst="rect">
            <a:avLst/>
          </a:prstGeom>
        </p:spPr>
      </p:pic>
    </p:spTree>
    <p:extLst>
      <p:ext uri="{BB962C8B-B14F-4D97-AF65-F5344CB8AC3E}">
        <p14:creationId xmlns:p14="http://schemas.microsoft.com/office/powerpoint/2010/main" val="3001087410"/>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8EC569B-23B7-E844-885F-13D5B347236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01761" y="4057324"/>
            <a:ext cx="13057391" cy="7259408"/>
          </a:xfrm>
          <a:prstGeom prst="rect">
            <a:avLst/>
          </a:prstGeom>
        </p:spPr>
      </p:pic>
      <p:sp>
        <p:nvSpPr>
          <p:cNvPr id="9" name="Rectangle 8">
            <a:extLst>
              <a:ext uri="{FF2B5EF4-FFF2-40B4-BE49-F238E27FC236}">
                <a16:creationId xmlns:a16="http://schemas.microsoft.com/office/drawing/2014/main" id="{253F4F19-2190-6444-BD9A-6D0F21D7C3EA}"/>
              </a:ext>
            </a:extLst>
          </p:cNvPr>
          <p:cNvSpPr/>
          <p:nvPr/>
        </p:nvSpPr>
        <p:spPr>
          <a:xfrm>
            <a:off x="-167640" y="-18113"/>
            <a:ext cx="12715240" cy="4124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7EE9B33-0FDC-564F-B5B3-007A2EE26329}"/>
              </a:ext>
            </a:extLst>
          </p:cNvPr>
          <p:cNvSpPr/>
          <p:nvPr/>
        </p:nvSpPr>
        <p:spPr>
          <a:xfrm>
            <a:off x="3815760" y="3388534"/>
            <a:ext cx="12715240" cy="3997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A7138A0-B93C-6D45-9070-D8EE6A9A00BE}"/>
              </a:ext>
            </a:extLst>
          </p:cNvPr>
          <p:cNvSpPr/>
          <p:nvPr/>
        </p:nvSpPr>
        <p:spPr>
          <a:xfrm>
            <a:off x="-91440" y="1244769"/>
            <a:ext cx="386910" cy="5613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474FA2D-CF91-0F42-9FB9-2F90EEB02AD3}"/>
              </a:ext>
            </a:extLst>
          </p:cNvPr>
          <p:cNvSpPr/>
          <p:nvPr/>
        </p:nvSpPr>
        <p:spPr>
          <a:xfrm rot="5400000">
            <a:off x="1788655" y="4875037"/>
            <a:ext cx="237485" cy="38148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B5C5254B-543C-0C46-ACB6-BFC5CB05CC30}"/>
              </a:ext>
            </a:extLst>
          </p:cNvPr>
          <p:cNvSpPr/>
          <p:nvPr/>
        </p:nvSpPr>
        <p:spPr>
          <a:xfrm>
            <a:off x="1973580" y="5382260"/>
            <a:ext cx="78740" cy="7874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246965"/>
            <a:ext cx="3813840" cy="685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schemeClr val="bg2">
                  <a:lumMod val="75000"/>
                </a:schemeClr>
              </a:solidFill>
            </a:endParaRPr>
          </a:p>
        </p:txBody>
      </p:sp>
      <p:sp>
        <p:nvSpPr>
          <p:cNvPr id="2" name="Rectangle 1"/>
          <p:cNvSpPr/>
          <p:nvPr/>
        </p:nvSpPr>
        <p:spPr>
          <a:xfrm>
            <a:off x="221190" y="932764"/>
            <a:ext cx="3592650" cy="584775"/>
          </a:xfrm>
          <a:prstGeom prst="rect">
            <a:avLst/>
          </a:prstGeom>
        </p:spPr>
        <p:txBody>
          <a:bodyPr wrap="square">
            <a:spAutoFit/>
          </a:bodyPr>
          <a:lstStyle/>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p:txBody>
      </p:sp>
      <p:sp>
        <p:nvSpPr>
          <p:cNvPr id="10" name="TextBox 9"/>
          <p:cNvSpPr txBox="1"/>
          <p:nvPr/>
        </p:nvSpPr>
        <p:spPr>
          <a:xfrm>
            <a:off x="4035030" y="5980149"/>
            <a:ext cx="2533066" cy="276999"/>
          </a:xfrm>
          <a:prstGeom prst="rect">
            <a:avLst/>
          </a:prstGeom>
          <a:noFill/>
        </p:spPr>
        <p:txBody>
          <a:bodyPr wrap="none" rtlCol="0">
            <a:spAutoFit/>
          </a:bodyPr>
          <a:lstStyle/>
          <a:p>
            <a:pPr eaLnBrk="0" fontAlgn="base" hangingPunct="0">
              <a:spcBef>
                <a:spcPct val="0"/>
              </a:spcBef>
              <a:spcAft>
                <a:spcPct val="0"/>
              </a:spcAft>
            </a:pPr>
            <a:r>
              <a:rPr lang="en-US" altLang="x-none" sz="1200" dirty="0">
                <a:solidFill>
                  <a:schemeClr val="bg2">
                    <a:lumMod val="50000"/>
                  </a:schemeClr>
                </a:solidFill>
                <a:latin typeface="Source Sans Pro" charset="0"/>
                <a:ea typeface="Source Sans Pro" charset="0"/>
                <a:cs typeface="Source Sans Pro" charset="0"/>
              </a:rPr>
              <a:t>London Docks (1802) Public Domain </a:t>
            </a:r>
            <a:endParaRPr lang="x-none" altLang="x-none" sz="1200" dirty="0">
              <a:solidFill>
                <a:schemeClr val="bg2">
                  <a:lumMod val="50000"/>
                </a:schemeClr>
              </a:solidFill>
              <a:latin typeface="Source Sans Pro" charset="0"/>
              <a:ea typeface="Source Sans Pro" charset="0"/>
              <a:cs typeface="Source Sans Pro" charset="0"/>
            </a:endParaRPr>
          </a:p>
        </p:txBody>
      </p:sp>
      <p:sp>
        <p:nvSpPr>
          <p:cNvPr id="13" name="Rectangle 9"/>
          <p:cNvSpPr>
            <a:spLocks noChangeArrowheads="1"/>
          </p:cNvSpPr>
          <p:nvPr/>
        </p:nvSpPr>
        <p:spPr bwMode="auto">
          <a:xfrm>
            <a:off x="11118072" y="6596390"/>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2">
                    <a:lumMod val="50000"/>
                  </a:schemeClr>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2">
                    <a:lumMod val="50000"/>
                  </a:schemeClr>
                </a:solidFill>
                <a:effectLst/>
                <a:latin typeface="Linux Libertine" charset="0"/>
                <a:ea typeface="Linux Libertine" charset="0"/>
                <a:cs typeface="Linux Libertine" charset="0"/>
              </a:rPr>
              <a:t> </a:t>
            </a:r>
            <a:r>
              <a:rPr lang="de-DE" sz="1050" dirty="0">
                <a:solidFill>
                  <a:schemeClr val="bg2">
                    <a:lumMod val="50000"/>
                  </a:schemeClr>
                </a:solidFill>
              </a:rPr>
              <a:t>©</a:t>
            </a:r>
            <a:r>
              <a:rPr lang="en-US" altLang="x-none" sz="1050" dirty="0">
                <a:solidFill>
                  <a:schemeClr val="bg2">
                    <a:lumMod val="50000"/>
                  </a:schemeClr>
                </a:solidFill>
                <a:latin typeface="Source Sans Pro" charset="0"/>
                <a:ea typeface="Source Sans Pro" charset="0"/>
                <a:cs typeface="Source Sans Pro" charset="0"/>
              </a:rPr>
              <a:t>2019. </a:t>
            </a:r>
            <a:endParaRPr kumimoji="0" lang="x-none" altLang="x-none" sz="1050" b="1" u="none" strike="noStrike" cap="none" normalizeH="0" baseline="0" dirty="0">
              <a:ln>
                <a:noFill/>
              </a:ln>
              <a:solidFill>
                <a:schemeClr val="bg2">
                  <a:lumMod val="50000"/>
                </a:schemeClr>
              </a:solidFill>
              <a:effectLst/>
              <a:latin typeface="Source Sans Pro Semibold" charset="0"/>
              <a:ea typeface="Source Sans Pro Semibold" charset="0"/>
              <a:cs typeface="Source Sans Pro Semibold" charset="0"/>
            </a:endParaRPr>
          </a:p>
        </p:txBody>
      </p:sp>
      <p:sp>
        <p:nvSpPr>
          <p:cNvPr id="15" name="TextBox 14"/>
          <p:cNvSpPr txBox="1"/>
          <p:nvPr/>
        </p:nvSpPr>
        <p:spPr>
          <a:xfrm>
            <a:off x="183822" y="351561"/>
            <a:ext cx="3630018" cy="523220"/>
          </a:xfrm>
          <a:prstGeom prst="rect">
            <a:avLst/>
          </a:prstGeom>
          <a:noFill/>
        </p:spPr>
        <p:txBody>
          <a:bodyPr wrap="square" rtlCol="0">
            <a:spAutoFit/>
          </a:bodyPr>
          <a:lstStyle/>
          <a:p>
            <a:pPr eaLnBrk="0" fontAlgn="base" hangingPunct="0">
              <a:lnSpc>
                <a:spcPct val="100000"/>
              </a:lnSpc>
              <a:spcAft>
                <a:spcPct val="0"/>
              </a:spcAft>
            </a:pPr>
            <a:r>
              <a:rPr lang="en-US" altLang="x-none" sz="2800" b="1" i="1" dirty="0">
                <a:solidFill>
                  <a:schemeClr val="bg1"/>
                </a:solidFill>
                <a:latin typeface="Source Sans Pro" charset="0"/>
                <a:ea typeface="Source Sans Pro" charset="0"/>
                <a:cs typeface="Source Sans Pro" charset="0"/>
              </a:rPr>
              <a:t>Europe</a:t>
            </a:r>
            <a:endParaRPr lang="en-US" altLang="x-none" sz="1600" dirty="0">
              <a:solidFill>
                <a:schemeClr val="bg1"/>
              </a:solidFill>
              <a:latin typeface="Source Sans Pro" charset="0"/>
              <a:ea typeface="Source Sans Pro" charset="0"/>
              <a:cs typeface="Source Sans Pro" charset="0"/>
            </a:endParaRPr>
          </a:p>
        </p:txBody>
      </p:sp>
      <p:pic>
        <p:nvPicPr>
          <p:cNvPr id="4" name="Picture 3">
            <a:extLst>
              <a:ext uri="{FF2B5EF4-FFF2-40B4-BE49-F238E27FC236}">
                <a16:creationId xmlns:a16="http://schemas.microsoft.com/office/drawing/2014/main" id="{56F05608-E301-1F48-B074-5C647DC82ECC}"/>
              </a:ext>
            </a:extLst>
          </p:cNvPr>
          <p:cNvPicPr>
            <a:picLocks noChangeAspect="1"/>
          </p:cNvPicPr>
          <p:nvPr/>
        </p:nvPicPr>
        <p:blipFill>
          <a:blip r:embed="rId4"/>
          <a:stretch>
            <a:fillRect/>
          </a:stretch>
        </p:blipFill>
        <p:spPr>
          <a:xfrm>
            <a:off x="4035030" y="246964"/>
            <a:ext cx="8156970" cy="5733185"/>
          </a:xfrm>
          <a:prstGeom prst="rect">
            <a:avLst/>
          </a:prstGeom>
        </p:spPr>
      </p:pic>
    </p:spTree>
    <p:extLst>
      <p:ext uri="{BB962C8B-B14F-4D97-AF65-F5344CB8AC3E}">
        <p14:creationId xmlns:p14="http://schemas.microsoft.com/office/powerpoint/2010/main" val="1895450759"/>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6E5522A-D296-EA48-BAEA-8183E4C03E8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01761" y="4057324"/>
            <a:ext cx="13057391" cy="7259408"/>
          </a:xfrm>
          <a:prstGeom prst="rect">
            <a:avLst/>
          </a:prstGeom>
        </p:spPr>
      </p:pic>
      <p:sp>
        <p:nvSpPr>
          <p:cNvPr id="9" name="Rectangle 8">
            <a:extLst>
              <a:ext uri="{FF2B5EF4-FFF2-40B4-BE49-F238E27FC236}">
                <a16:creationId xmlns:a16="http://schemas.microsoft.com/office/drawing/2014/main" id="{C7100A37-EC69-FD42-9A6B-806E579825C9}"/>
              </a:ext>
            </a:extLst>
          </p:cNvPr>
          <p:cNvSpPr/>
          <p:nvPr/>
        </p:nvSpPr>
        <p:spPr>
          <a:xfrm>
            <a:off x="-167640" y="-18113"/>
            <a:ext cx="12715240" cy="4124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7BC0AA9-D75D-D440-9409-ECA74F9269E8}"/>
              </a:ext>
            </a:extLst>
          </p:cNvPr>
          <p:cNvSpPr/>
          <p:nvPr/>
        </p:nvSpPr>
        <p:spPr>
          <a:xfrm>
            <a:off x="3815760" y="3388534"/>
            <a:ext cx="12715240" cy="3997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DCAD403-6B18-8143-A243-42C6ABE11B54}"/>
              </a:ext>
            </a:extLst>
          </p:cNvPr>
          <p:cNvSpPr/>
          <p:nvPr/>
        </p:nvSpPr>
        <p:spPr>
          <a:xfrm>
            <a:off x="-91440" y="1244769"/>
            <a:ext cx="386910" cy="5613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5DF01C9-BD41-3741-B4AE-BC9DA45908C1}"/>
              </a:ext>
            </a:extLst>
          </p:cNvPr>
          <p:cNvSpPr/>
          <p:nvPr/>
        </p:nvSpPr>
        <p:spPr>
          <a:xfrm rot="5400000">
            <a:off x="1788655" y="4875037"/>
            <a:ext cx="237485" cy="38148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C60404BC-9EA1-9E47-A020-D3C795D9CA3F}"/>
              </a:ext>
            </a:extLst>
          </p:cNvPr>
          <p:cNvSpPr/>
          <p:nvPr/>
        </p:nvSpPr>
        <p:spPr>
          <a:xfrm>
            <a:off x="1973580" y="5382260"/>
            <a:ext cx="78740" cy="7874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F8405D35-02E5-BA44-81EB-F53BC42BD218}"/>
              </a:ext>
            </a:extLst>
          </p:cNvPr>
          <p:cNvPicPr>
            <a:picLocks noChangeAspect="1"/>
          </p:cNvPicPr>
          <p:nvPr/>
        </p:nvPicPr>
        <p:blipFill>
          <a:blip r:embed="rId4"/>
          <a:stretch>
            <a:fillRect/>
          </a:stretch>
        </p:blipFill>
        <p:spPr>
          <a:xfrm>
            <a:off x="4035030" y="246965"/>
            <a:ext cx="8156970" cy="5949790"/>
          </a:xfrm>
          <a:prstGeom prst="rect">
            <a:avLst/>
          </a:prstGeom>
        </p:spPr>
      </p:pic>
      <p:sp>
        <p:nvSpPr>
          <p:cNvPr id="11" name="Rectangle 10"/>
          <p:cNvSpPr/>
          <p:nvPr/>
        </p:nvSpPr>
        <p:spPr>
          <a:xfrm>
            <a:off x="0" y="246965"/>
            <a:ext cx="3813840" cy="685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schemeClr val="bg2">
                  <a:lumMod val="75000"/>
                </a:schemeClr>
              </a:solidFill>
            </a:endParaRPr>
          </a:p>
        </p:txBody>
      </p:sp>
      <p:sp>
        <p:nvSpPr>
          <p:cNvPr id="2" name="Rectangle 1"/>
          <p:cNvSpPr/>
          <p:nvPr/>
        </p:nvSpPr>
        <p:spPr>
          <a:xfrm>
            <a:off x="221190" y="932764"/>
            <a:ext cx="3592650" cy="584775"/>
          </a:xfrm>
          <a:prstGeom prst="rect">
            <a:avLst/>
          </a:prstGeom>
        </p:spPr>
        <p:txBody>
          <a:bodyPr wrap="square">
            <a:spAutoFit/>
          </a:bodyPr>
          <a:lstStyle/>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p:txBody>
      </p:sp>
      <p:sp>
        <p:nvSpPr>
          <p:cNvPr id="10" name="TextBox 9"/>
          <p:cNvSpPr txBox="1"/>
          <p:nvPr/>
        </p:nvSpPr>
        <p:spPr>
          <a:xfrm>
            <a:off x="4035030" y="6196755"/>
            <a:ext cx="2723823" cy="276999"/>
          </a:xfrm>
          <a:prstGeom prst="rect">
            <a:avLst/>
          </a:prstGeom>
          <a:noFill/>
        </p:spPr>
        <p:txBody>
          <a:bodyPr wrap="none" rtlCol="0">
            <a:spAutoFit/>
          </a:bodyPr>
          <a:lstStyle/>
          <a:p>
            <a:pPr eaLnBrk="0" fontAlgn="base" hangingPunct="0">
              <a:spcBef>
                <a:spcPct val="0"/>
              </a:spcBef>
              <a:spcAft>
                <a:spcPct val="0"/>
              </a:spcAft>
            </a:pPr>
            <a:r>
              <a:rPr lang="en-US" altLang="x-none" sz="1200" dirty="0">
                <a:solidFill>
                  <a:schemeClr val="bg2">
                    <a:lumMod val="50000"/>
                  </a:schemeClr>
                </a:solidFill>
                <a:latin typeface="Source Sans Pro" charset="0"/>
                <a:ea typeface="Source Sans Pro" charset="0"/>
                <a:cs typeface="Source Sans Pro" charset="0"/>
              </a:rPr>
              <a:t>London Docks (1810) Public Domain </a:t>
            </a:r>
            <a:endParaRPr lang="x-none" altLang="x-none" sz="1200" dirty="0">
              <a:solidFill>
                <a:schemeClr val="bg2">
                  <a:lumMod val="50000"/>
                </a:schemeClr>
              </a:solidFill>
              <a:latin typeface="Source Sans Pro" charset="0"/>
              <a:ea typeface="Source Sans Pro" charset="0"/>
              <a:cs typeface="Source Sans Pro" charset="0"/>
            </a:endParaRPr>
          </a:p>
        </p:txBody>
      </p:sp>
      <p:sp>
        <p:nvSpPr>
          <p:cNvPr id="13" name="Rectangle 9"/>
          <p:cNvSpPr>
            <a:spLocks noChangeArrowheads="1"/>
          </p:cNvSpPr>
          <p:nvPr/>
        </p:nvSpPr>
        <p:spPr bwMode="auto">
          <a:xfrm>
            <a:off x="11118072" y="6596390"/>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2">
                    <a:lumMod val="50000"/>
                  </a:schemeClr>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2">
                    <a:lumMod val="50000"/>
                  </a:schemeClr>
                </a:solidFill>
                <a:effectLst/>
                <a:latin typeface="Linux Libertine" charset="0"/>
                <a:ea typeface="Linux Libertine" charset="0"/>
                <a:cs typeface="Linux Libertine" charset="0"/>
              </a:rPr>
              <a:t> </a:t>
            </a:r>
            <a:r>
              <a:rPr lang="de-DE" sz="1050" dirty="0">
                <a:solidFill>
                  <a:schemeClr val="bg2">
                    <a:lumMod val="50000"/>
                  </a:schemeClr>
                </a:solidFill>
              </a:rPr>
              <a:t>©</a:t>
            </a:r>
            <a:r>
              <a:rPr lang="en-US" altLang="x-none" sz="1050" dirty="0">
                <a:solidFill>
                  <a:schemeClr val="bg2">
                    <a:lumMod val="50000"/>
                  </a:schemeClr>
                </a:solidFill>
                <a:latin typeface="Source Sans Pro" charset="0"/>
                <a:ea typeface="Source Sans Pro" charset="0"/>
                <a:cs typeface="Source Sans Pro" charset="0"/>
              </a:rPr>
              <a:t>2019. </a:t>
            </a:r>
            <a:endParaRPr kumimoji="0" lang="x-none" altLang="x-none" sz="1050" b="1" u="none" strike="noStrike" cap="none" normalizeH="0" baseline="0" dirty="0">
              <a:ln>
                <a:noFill/>
              </a:ln>
              <a:solidFill>
                <a:schemeClr val="bg2">
                  <a:lumMod val="50000"/>
                </a:schemeClr>
              </a:solidFill>
              <a:effectLst/>
              <a:latin typeface="Source Sans Pro Semibold" charset="0"/>
              <a:ea typeface="Source Sans Pro Semibold" charset="0"/>
              <a:cs typeface="Source Sans Pro Semibold" charset="0"/>
            </a:endParaRPr>
          </a:p>
        </p:txBody>
      </p:sp>
      <p:sp>
        <p:nvSpPr>
          <p:cNvPr id="15" name="TextBox 14"/>
          <p:cNvSpPr txBox="1"/>
          <p:nvPr/>
        </p:nvSpPr>
        <p:spPr>
          <a:xfrm>
            <a:off x="183822" y="351561"/>
            <a:ext cx="3630018" cy="523220"/>
          </a:xfrm>
          <a:prstGeom prst="rect">
            <a:avLst/>
          </a:prstGeom>
          <a:noFill/>
        </p:spPr>
        <p:txBody>
          <a:bodyPr wrap="square" rtlCol="0">
            <a:spAutoFit/>
          </a:bodyPr>
          <a:lstStyle/>
          <a:p>
            <a:pPr eaLnBrk="0" fontAlgn="base" hangingPunct="0">
              <a:lnSpc>
                <a:spcPct val="100000"/>
              </a:lnSpc>
              <a:spcAft>
                <a:spcPct val="0"/>
              </a:spcAft>
            </a:pPr>
            <a:r>
              <a:rPr lang="en-US" altLang="x-none" sz="2800" b="1" i="1" dirty="0">
                <a:solidFill>
                  <a:schemeClr val="bg1"/>
                </a:solidFill>
                <a:latin typeface="Source Sans Pro" charset="0"/>
                <a:ea typeface="Source Sans Pro" charset="0"/>
                <a:cs typeface="Source Sans Pro" charset="0"/>
              </a:rPr>
              <a:t>Europe</a:t>
            </a:r>
            <a:endParaRPr lang="en-US" altLang="x-none" sz="1600" dirty="0">
              <a:solidFill>
                <a:schemeClr val="bg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3085991495"/>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B90B9D3-6FBF-EE44-BDEC-17592AA9412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01761" y="4057324"/>
            <a:ext cx="13057391" cy="7259408"/>
          </a:xfrm>
          <a:prstGeom prst="rect">
            <a:avLst/>
          </a:prstGeom>
        </p:spPr>
      </p:pic>
      <p:sp>
        <p:nvSpPr>
          <p:cNvPr id="9" name="Rectangle 8">
            <a:extLst>
              <a:ext uri="{FF2B5EF4-FFF2-40B4-BE49-F238E27FC236}">
                <a16:creationId xmlns:a16="http://schemas.microsoft.com/office/drawing/2014/main" id="{79888CC1-F2C3-4F4B-9042-6BB7798DC30E}"/>
              </a:ext>
            </a:extLst>
          </p:cNvPr>
          <p:cNvSpPr/>
          <p:nvPr/>
        </p:nvSpPr>
        <p:spPr>
          <a:xfrm>
            <a:off x="-167640" y="-18113"/>
            <a:ext cx="12715240" cy="4124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BBBADC5-222E-DA49-A764-BE984D9EF988}"/>
              </a:ext>
            </a:extLst>
          </p:cNvPr>
          <p:cNvSpPr/>
          <p:nvPr/>
        </p:nvSpPr>
        <p:spPr>
          <a:xfrm>
            <a:off x="3815760" y="3388534"/>
            <a:ext cx="12715240" cy="3997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0D67830-D1E3-BF4E-A42C-AEC45258A062}"/>
              </a:ext>
            </a:extLst>
          </p:cNvPr>
          <p:cNvSpPr/>
          <p:nvPr/>
        </p:nvSpPr>
        <p:spPr>
          <a:xfrm>
            <a:off x="-91440" y="1244769"/>
            <a:ext cx="386910" cy="5613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1AC6789-04AF-854F-9B2B-D8A9B86AB2CD}"/>
              </a:ext>
            </a:extLst>
          </p:cNvPr>
          <p:cNvSpPr/>
          <p:nvPr/>
        </p:nvSpPr>
        <p:spPr>
          <a:xfrm rot="5400000">
            <a:off x="1788655" y="4875037"/>
            <a:ext cx="237485" cy="38148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9DAD9538-7EF6-2C44-BADE-3FA4B5196E2A}"/>
              </a:ext>
            </a:extLst>
          </p:cNvPr>
          <p:cNvSpPr/>
          <p:nvPr/>
        </p:nvSpPr>
        <p:spPr>
          <a:xfrm>
            <a:off x="1973580" y="5382260"/>
            <a:ext cx="78740" cy="7874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246965"/>
            <a:ext cx="3813840" cy="685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schemeClr val="bg2">
                  <a:lumMod val="75000"/>
                </a:schemeClr>
              </a:solidFill>
            </a:endParaRPr>
          </a:p>
        </p:txBody>
      </p:sp>
      <p:sp>
        <p:nvSpPr>
          <p:cNvPr id="2" name="Rectangle 1"/>
          <p:cNvSpPr/>
          <p:nvPr/>
        </p:nvSpPr>
        <p:spPr>
          <a:xfrm>
            <a:off x="221190" y="932764"/>
            <a:ext cx="3592650" cy="584775"/>
          </a:xfrm>
          <a:prstGeom prst="rect">
            <a:avLst/>
          </a:prstGeom>
        </p:spPr>
        <p:txBody>
          <a:bodyPr wrap="square">
            <a:spAutoFit/>
          </a:bodyPr>
          <a:lstStyle/>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p:txBody>
      </p:sp>
      <p:sp>
        <p:nvSpPr>
          <p:cNvPr id="10" name="TextBox 9"/>
          <p:cNvSpPr txBox="1"/>
          <p:nvPr/>
        </p:nvSpPr>
        <p:spPr>
          <a:xfrm>
            <a:off x="3962331" y="5961965"/>
            <a:ext cx="3108543" cy="276999"/>
          </a:xfrm>
          <a:prstGeom prst="rect">
            <a:avLst/>
          </a:prstGeom>
          <a:noFill/>
        </p:spPr>
        <p:txBody>
          <a:bodyPr wrap="none" rtlCol="0">
            <a:spAutoFit/>
          </a:bodyPr>
          <a:lstStyle/>
          <a:p>
            <a:pPr eaLnBrk="0" fontAlgn="base" hangingPunct="0">
              <a:spcBef>
                <a:spcPct val="0"/>
              </a:spcBef>
              <a:spcAft>
                <a:spcPct val="0"/>
              </a:spcAft>
            </a:pPr>
            <a:r>
              <a:rPr lang="en-GB" altLang="x-none" sz="1200" dirty="0">
                <a:solidFill>
                  <a:schemeClr val="bg2">
                    <a:lumMod val="50000"/>
                  </a:schemeClr>
                </a:solidFill>
                <a:latin typeface="Source Sans Pro" charset="0"/>
                <a:ea typeface="Source Sans Pro" charset="0"/>
                <a:cs typeface="Source Sans Pro" charset="0"/>
              </a:rPr>
              <a:t>Isle of Dogs, London (1899) Public Domain</a:t>
            </a:r>
            <a:endParaRPr lang="x-none" altLang="x-none" sz="1200" dirty="0">
              <a:solidFill>
                <a:schemeClr val="bg2">
                  <a:lumMod val="50000"/>
                </a:schemeClr>
              </a:solidFill>
              <a:latin typeface="Source Sans Pro" charset="0"/>
              <a:ea typeface="Source Sans Pro" charset="0"/>
              <a:cs typeface="Source Sans Pro" charset="0"/>
            </a:endParaRPr>
          </a:p>
        </p:txBody>
      </p:sp>
      <p:sp>
        <p:nvSpPr>
          <p:cNvPr id="13" name="Rectangle 9"/>
          <p:cNvSpPr>
            <a:spLocks noChangeArrowheads="1"/>
          </p:cNvSpPr>
          <p:nvPr/>
        </p:nvSpPr>
        <p:spPr bwMode="auto">
          <a:xfrm>
            <a:off x="11118072" y="6596390"/>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2">
                    <a:lumMod val="50000"/>
                  </a:schemeClr>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2">
                    <a:lumMod val="50000"/>
                  </a:schemeClr>
                </a:solidFill>
                <a:effectLst/>
                <a:latin typeface="Linux Libertine" charset="0"/>
                <a:ea typeface="Linux Libertine" charset="0"/>
                <a:cs typeface="Linux Libertine" charset="0"/>
              </a:rPr>
              <a:t> </a:t>
            </a:r>
            <a:r>
              <a:rPr lang="de-DE" sz="1050" dirty="0">
                <a:solidFill>
                  <a:schemeClr val="bg2">
                    <a:lumMod val="50000"/>
                  </a:schemeClr>
                </a:solidFill>
              </a:rPr>
              <a:t>©</a:t>
            </a:r>
            <a:r>
              <a:rPr lang="en-US" altLang="x-none" sz="1050" dirty="0">
                <a:solidFill>
                  <a:schemeClr val="bg2">
                    <a:lumMod val="50000"/>
                  </a:schemeClr>
                </a:solidFill>
                <a:latin typeface="Source Sans Pro" charset="0"/>
                <a:ea typeface="Source Sans Pro" charset="0"/>
                <a:cs typeface="Source Sans Pro" charset="0"/>
              </a:rPr>
              <a:t>2019. </a:t>
            </a:r>
            <a:endParaRPr kumimoji="0" lang="x-none" altLang="x-none" sz="1050" b="1" u="none" strike="noStrike" cap="none" normalizeH="0" baseline="0" dirty="0">
              <a:ln>
                <a:noFill/>
              </a:ln>
              <a:solidFill>
                <a:schemeClr val="bg2">
                  <a:lumMod val="50000"/>
                </a:schemeClr>
              </a:solidFill>
              <a:effectLst/>
              <a:latin typeface="Source Sans Pro Semibold" charset="0"/>
              <a:ea typeface="Source Sans Pro Semibold" charset="0"/>
              <a:cs typeface="Source Sans Pro Semibold" charset="0"/>
            </a:endParaRPr>
          </a:p>
        </p:txBody>
      </p:sp>
      <p:sp>
        <p:nvSpPr>
          <p:cNvPr id="15" name="TextBox 14"/>
          <p:cNvSpPr txBox="1"/>
          <p:nvPr/>
        </p:nvSpPr>
        <p:spPr>
          <a:xfrm>
            <a:off x="183822" y="351561"/>
            <a:ext cx="3630018" cy="523220"/>
          </a:xfrm>
          <a:prstGeom prst="rect">
            <a:avLst/>
          </a:prstGeom>
          <a:noFill/>
        </p:spPr>
        <p:txBody>
          <a:bodyPr wrap="square" rtlCol="0">
            <a:spAutoFit/>
          </a:bodyPr>
          <a:lstStyle/>
          <a:p>
            <a:pPr eaLnBrk="0" fontAlgn="base" hangingPunct="0">
              <a:lnSpc>
                <a:spcPct val="100000"/>
              </a:lnSpc>
              <a:spcAft>
                <a:spcPct val="0"/>
              </a:spcAft>
            </a:pPr>
            <a:r>
              <a:rPr lang="en-US" altLang="x-none" sz="2800" b="1" i="1" dirty="0">
                <a:solidFill>
                  <a:schemeClr val="bg1"/>
                </a:solidFill>
                <a:latin typeface="Source Sans Pro" charset="0"/>
                <a:ea typeface="Source Sans Pro" charset="0"/>
                <a:cs typeface="Source Sans Pro" charset="0"/>
              </a:rPr>
              <a:t>Europe</a:t>
            </a:r>
            <a:endParaRPr lang="en-US" altLang="x-none" sz="1600" dirty="0">
              <a:solidFill>
                <a:schemeClr val="bg1"/>
              </a:solidFill>
              <a:latin typeface="Source Sans Pro" charset="0"/>
              <a:ea typeface="Source Sans Pro" charset="0"/>
              <a:cs typeface="Source Sans Pro" charset="0"/>
            </a:endParaRPr>
          </a:p>
        </p:txBody>
      </p:sp>
      <p:pic>
        <p:nvPicPr>
          <p:cNvPr id="7170" name="Picture 2" descr="https://upload.wikimedia.org/wikipedia/commons/f/f7/Isle_of_dogs_1899.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035030" y="246965"/>
            <a:ext cx="4629150"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7520456"/>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A94DA56-AD52-7A4A-B529-8052D59CC1E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19294" y="2476496"/>
            <a:ext cx="13057391" cy="7259408"/>
          </a:xfrm>
          <a:prstGeom prst="rect">
            <a:avLst/>
          </a:prstGeom>
        </p:spPr>
      </p:pic>
      <p:sp>
        <p:nvSpPr>
          <p:cNvPr id="9" name="Rectangle 8">
            <a:extLst>
              <a:ext uri="{FF2B5EF4-FFF2-40B4-BE49-F238E27FC236}">
                <a16:creationId xmlns:a16="http://schemas.microsoft.com/office/drawing/2014/main" id="{98BEB98E-A477-3444-9B46-FB0590581C85}"/>
              </a:ext>
            </a:extLst>
          </p:cNvPr>
          <p:cNvSpPr/>
          <p:nvPr/>
        </p:nvSpPr>
        <p:spPr>
          <a:xfrm>
            <a:off x="-167640" y="-18113"/>
            <a:ext cx="12715240" cy="4124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54BB591-B793-574D-96D7-CAA5D74C5653}"/>
              </a:ext>
            </a:extLst>
          </p:cNvPr>
          <p:cNvSpPr/>
          <p:nvPr/>
        </p:nvSpPr>
        <p:spPr>
          <a:xfrm>
            <a:off x="3815760" y="3388534"/>
            <a:ext cx="12715240" cy="3997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C511EC9-A077-1A4C-AE8F-A861BB62503F}"/>
              </a:ext>
            </a:extLst>
          </p:cNvPr>
          <p:cNvSpPr/>
          <p:nvPr/>
        </p:nvSpPr>
        <p:spPr>
          <a:xfrm>
            <a:off x="-91440" y="1244769"/>
            <a:ext cx="386910" cy="5613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781AA4F-9D7D-C74C-A061-20197ACF03F7}"/>
              </a:ext>
            </a:extLst>
          </p:cNvPr>
          <p:cNvSpPr/>
          <p:nvPr/>
        </p:nvSpPr>
        <p:spPr>
          <a:xfrm rot="5400000">
            <a:off x="1788655" y="4875037"/>
            <a:ext cx="237485" cy="38148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E8C64866-5C42-124A-AD47-ED3B5B7F2B15}"/>
              </a:ext>
            </a:extLst>
          </p:cNvPr>
          <p:cNvSpPr/>
          <p:nvPr/>
        </p:nvSpPr>
        <p:spPr>
          <a:xfrm>
            <a:off x="1973580" y="5382260"/>
            <a:ext cx="78740" cy="7874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246965"/>
            <a:ext cx="3813840" cy="685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schemeClr val="bg2">
                  <a:lumMod val="75000"/>
                </a:schemeClr>
              </a:solidFill>
            </a:endParaRPr>
          </a:p>
        </p:txBody>
      </p:sp>
      <p:sp>
        <p:nvSpPr>
          <p:cNvPr id="2" name="Rectangle 1"/>
          <p:cNvSpPr/>
          <p:nvPr/>
        </p:nvSpPr>
        <p:spPr>
          <a:xfrm>
            <a:off x="221190" y="932764"/>
            <a:ext cx="3592650" cy="584775"/>
          </a:xfrm>
          <a:prstGeom prst="rect">
            <a:avLst/>
          </a:prstGeom>
        </p:spPr>
        <p:txBody>
          <a:bodyPr wrap="square">
            <a:spAutoFit/>
          </a:bodyPr>
          <a:lstStyle/>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p:txBody>
      </p:sp>
      <p:sp>
        <p:nvSpPr>
          <p:cNvPr id="10" name="TextBox 9"/>
          <p:cNvSpPr txBox="1"/>
          <p:nvPr/>
        </p:nvSpPr>
        <p:spPr>
          <a:xfrm>
            <a:off x="3937615" y="6357284"/>
            <a:ext cx="7464134" cy="276999"/>
          </a:xfrm>
          <a:prstGeom prst="rect">
            <a:avLst/>
          </a:prstGeom>
          <a:noFill/>
        </p:spPr>
        <p:txBody>
          <a:bodyPr wrap="square" rtlCol="0">
            <a:spAutoFit/>
          </a:bodyPr>
          <a:lstStyle/>
          <a:p>
            <a:pPr eaLnBrk="0" fontAlgn="base" hangingPunct="0">
              <a:spcBef>
                <a:spcPct val="0"/>
              </a:spcBef>
              <a:spcAft>
                <a:spcPct val="0"/>
              </a:spcAft>
            </a:pPr>
            <a:r>
              <a:rPr lang="en-GB" altLang="x-none" sz="1200" dirty="0">
                <a:solidFill>
                  <a:schemeClr val="bg2">
                    <a:lumMod val="50000"/>
                  </a:schemeClr>
                </a:solidFill>
                <a:latin typeface="Source Sans Pro" charset="0"/>
                <a:ea typeface="Source Sans Pro" charset="0"/>
                <a:cs typeface="Source Sans Pro" charset="0"/>
              </a:rPr>
              <a:t>Orange and Nassau Fort at </a:t>
            </a:r>
            <a:r>
              <a:rPr lang="en-GB" altLang="x-none" sz="1200" dirty="0" err="1">
                <a:solidFill>
                  <a:schemeClr val="bg2">
                    <a:lumMod val="50000"/>
                  </a:schemeClr>
                </a:solidFill>
                <a:latin typeface="Source Sans Pro" charset="0"/>
                <a:ea typeface="Source Sans Pro" charset="0"/>
                <a:cs typeface="Source Sans Pro" charset="0"/>
              </a:rPr>
              <a:t>Gorée</a:t>
            </a:r>
            <a:r>
              <a:rPr lang="en-GB" altLang="x-none" sz="1200" dirty="0">
                <a:solidFill>
                  <a:schemeClr val="bg2">
                    <a:lumMod val="50000"/>
                  </a:schemeClr>
                </a:solidFill>
                <a:latin typeface="Source Sans Pro" charset="0"/>
                <a:ea typeface="Source Sans Pro" charset="0"/>
                <a:cs typeface="Source Sans Pro" charset="0"/>
              </a:rPr>
              <a:t> island. Coloured engraving (Holland, 17th century) Public Domain</a:t>
            </a:r>
          </a:p>
        </p:txBody>
      </p:sp>
      <p:sp>
        <p:nvSpPr>
          <p:cNvPr id="13" name="Rectangle 9"/>
          <p:cNvSpPr>
            <a:spLocks noChangeArrowheads="1"/>
          </p:cNvSpPr>
          <p:nvPr/>
        </p:nvSpPr>
        <p:spPr bwMode="auto">
          <a:xfrm>
            <a:off x="11118072" y="6596390"/>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2">
                    <a:lumMod val="50000"/>
                  </a:schemeClr>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2">
                    <a:lumMod val="50000"/>
                  </a:schemeClr>
                </a:solidFill>
                <a:effectLst/>
                <a:latin typeface="Linux Libertine" charset="0"/>
                <a:ea typeface="Linux Libertine" charset="0"/>
                <a:cs typeface="Linux Libertine" charset="0"/>
              </a:rPr>
              <a:t> </a:t>
            </a:r>
            <a:r>
              <a:rPr lang="de-DE" sz="1050" dirty="0">
                <a:solidFill>
                  <a:schemeClr val="bg2">
                    <a:lumMod val="50000"/>
                  </a:schemeClr>
                </a:solidFill>
              </a:rPr>
              <a:t>©</a:t>
            </a:r>
            <a:r>
              <a:rPr lang="en-US" altLang="x-none" sz="1050" dirty="0">
                <a:solidFill>
                  <a:schemeClr val="bg2">
                    <a:lumMod val="50000"/>
                  </a:schemeClr>
                </a:solidFill>
                <a:latin typeface="Source Sans Pro" charset="0"/>
                <a:ea typeface="Source Sans Pro" charset="0"/>
                <a:cs typeface="Source Sans Pro" charset="0"/>
              </a:rPr>
              <a:t>2019. </a:t>
            </a:r>
            <a:endParaRPr kumimoji="0" lang="x-none" altLang="x-none" sz="1050" b="1" u="none" strike="noStrike" cap="none" normalizeH="0" baseline="0" dirty="0">
              <a:ln>
                <a:noFill/>
              </a:ln>
              <a:solidFill>
                <a:schemeClr val="bg2">
                  <a:lumMod val="50000"/>
                </a:schemeClr>
              </a:solidFill>
              <a:effectLst/>
              <a:latin typeface="Source Sans Pro Semibold" charset="0"/>
              <a:ea typeface="Source Sans Pro Semibold" charset="0"/>
              <a:cs typeface="Source Sans Pro Semibold" charset="0"/>
            </a:endParaRPr>
          </a:p>
        </p:txBody>
      </p:sp>
      <p:sp>
        <p:nvSpPr>
          <p:cNvPr id="15" name="TextBox 14"/>
          <p:cNvSpPr txBox="1"/>
          <p:nvPr/>
        </p:nvSpPr>
        <p:spPr>
          <a:xfrm>
            <a:off x="183822" y="351561"/>
            <a:ext cx="3630018" cy="523220"/>
          </a:xfrm>
          <a:prstGeom prst="rect">
            <a:avLst/>
          </a:prstGeom>
          <a:noFill/>
        </p:spPr>
        <p:txBody>
          <a:bodyPr wrap="square" rtlCol="0">
            <a:spAutoFit/>
          </a:bodyPr>
          <a:lstStyle/>
          <a:p>
            <a:pPr eaLnBrk="0" fontAlgn="base" hangingPunct="0">
              <a:lnSpc>
                <a:spcPct val="100000"/>
              </a:lnSpc>
              <a:spcAft>
                <a:spcPct val="0"/>
              </a:spcAft>
            </a:pPr>
            <a:r>
              <a:rPr lang="en-US" altLang="x-none" sz="2800" b="1" i="1" dirty="0">
                <a:solidFill>
                  <a:schemeClr val="bg1"/>
                </a:solidFill>
                <a:latin typeface="Source Sans Pro" charset="0"/>
                <a:ea typeface="Source Sans Pro" charset="0"/>
                <a:cs typeface="Source Sans Pro" charset="0"/>
              </a:rPr>
              <a:t>Africa</a:t>
            </a:r>
            <a:endParaRPr lang="en-US" altLang="x-none" sz="1600" dirty="0">
              <a:solidFill>
                <a:schemeClr val="bg1"/>
              </a:solidFill>
              <a:latin typeface="Source Sans Pro" charset="0"/>
              <a:ea typeface="Source Sans Pro" charset="0"/>
              <a:cs typeface="Source Sans Pro" charset="0"/>
            </a:endParaRPr>
          </a:p>
        </p:txBody>
      </p:sp>
      <p:pic>
        <p:nvPicPr>
          <p:cNvPr id="4" name="Picture 3"/>
          <p:cNvPicPr>
            <a:picLocks noChangeAspect="1"/>
          </p:cNvPicPr>
          <p:nvPr/>
        </p:nvPicPr>
        <p:blipFill>
          <a:blip r:embed="rId4"/>
          <a:stretch>
            <a:fillRect/>
          </a:stretch>
        </p:blipFill>
        <p:spPr>
          <a:xfrm>
            <a:off x="3937615" y="246965"/>
            <a:ext cx="8036175" cy="6108749"/>
          </a:xfrm>
          <a:prstGeom prst="rect">
            <a:avLst/>
          </a:prstGeom>
        </p:spPr>
      </p:pic>
    </p:spTree>
    <p:extLst>
      <p:ext uri="{BB962C8B-B14F-4D97-AF65-F5344CB8AC3E}">
        <p14:creationId xmlns:p14="http://schemas.microsoft.com/office/powerpoint/2010/main" val="3859283446"/>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927E6FC-ADE7-284F-BC95-2CCC1DF7299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19294" y="2476496"/>
            <a:ext cx="13057391" cy="7259408"/>
          </a:xfrm>
          <a:prstGeom prst="rect">
            <a:avLst/>
          </a:prstGeom>
        </p:spPr>
      </p:pic>
      <p:sp>
        <p:nvSpPr>
          <p:cNvPr id="9" name="Rectangle 8">
            <a:extLst>
              <a:ext uri="{FF2B5EF4-FFF2-40B4-BE49-F238E27FC236}">
                <a16:creationId xmlns:a16="http://schemas.microsoft.com/office/drawing/2014/main" id="{C1BE0A38-0ED4-DA49-AD5B-230F6C559A95}"/>
              </a:ext>
            </a:extLst>
          </p:cNvPr>
          <p:cNvSpPr/>
          <p:nvPr/>
        </p:nvSpPr>
        <p:spPr>
          <a:xfrm>
            <a:off x="-167640" y="-18113"/>
            <a:ext cx="12715240" cy="4124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B4CD875-CAAF-204B-93D2-1FC936C50A57}"/>
              </a:ext>
            </a:extLst>
          </p:cNvPr>
          <p:cNvSpPr/>
          <p:nvPr/>
        </p:nvSpPr>
        <p:spPr>
          <a:xfrm>
            <a:off x="3815760" y="3388534"/>
            <a:ext cx="12715240" cy="3997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C7EC457-4964-004A-AB38-B8D7D1BA1F36}"/>
              </a:ext>
            </a:extLst>
          </p:cNvPr>
          <p:cNvSpPr/>
          <p:nvPr/>
        </p:nvSpPr>
        <p:spPr>
          <a:xfrm>
            <a:off x="-91440" y="1244769"/>
            <a:ext cx="386910" cy="5613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B6165A8-C967-7C48-A1D4-1174E24A6D35}"/>
              </a:ext>
            </a:extLst>
          </p:cNvPr>
          <p:cNvSpPr/>
          <p:nvPr/>
        </p:nvSpPr>
        <p:spPr>
          <a:xfrm rot="5400000">
            <a:off x="1788655" y="4875037"/>
            <a:ext cx="237485" cy="38148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32A2DAA6-B61B-8846-8306-F15FE4822115}"/>
              </a:ext>
            </a:extLst>
          </p:cNvPr>
          <p:cNvSpPr/>
          <p:nvPr/>
        </p:nvSpPr>
        <p:spPr>
          <a:xfrm>
            <a:off x="1973580" y="5382260"/>
            <a:ext cx="78740" cy="7874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246965"/>
            <a:ext cx="3813840" cy="685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schemeClr val="bg2">
                  <a:lumMod val="75000"/>
                </a:schemeClr>
              </a:solidFill>
            </a:endParaRPr>
          </a:p>
        </p:txBody>
      </p:sp>
      <p:sp>
        <p:nvSpPr>
          <p:cNvPr id="2" name="Rectangle 1"/>
          <p:cNvSpPr/>
          <p:nvPr/>
        </p:nvSpPr>
        <p:spPr>
          <a:xfrm>
            <a:off x="221190" y="932764"/>
            <a:ext cx="3592650" cy="584775"/>
          </a:xfrm>
          <a:prstGeom prst="rect">
            <a:avLst/>
          </a:prstGeom>
        </p:spPr>
        <p:txBody>
          <a:bodyPr wrap="square">
            <a:spAutoFit/>
          </a:bodyPr>
          <a:lstStyle/>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p:txBody>
      </p:sp>
      <p:sp>
        <p:nvSpPr>
          <p:cNvPr id="10" name="TextBox 9"/>
          <p:cNvSpPr txBox="1"/>
          <p:nvPr/>
        </p:nvSpPr>
        <p:spPr>
          <a:xfrm>
            <a:off x="4076770" y="6023728"/>
            <a:ext cx="7464134" cy="276999"/>
          </a:xfrm>
          <a:prstGeom prst="rect">
            <a:avLst/>
          </a:prstGeom>
          <a:noFill/>
        </p:spPr>
        <p:txBody>
          <a:bodyPr wrap="square" rtlCol="0">
            <a:spAutoFit/>
          </a:bodyPr>
          <a:lstStyle/>
          <a:p>
            <a:pPr eaLnBrk="0" fontAlgn="base" hangingPunct="0">
              <a:spcBef>
                <a:spcPct val="0"/>
              </a:spcBef>
              <a:spcAft>
                <a:spcPct val="0"/>
              </a:spcAft>
            </a:pPr>
            <a:r>
              <a:rPr lang="en-GB" altLang="x-none" sz="1200" dirty="0">
                <a:solidFill>
                  <a:schemeClr val="bg2">
                    <a:lumMod val="50000"/>
                  </a:schemeClr>
                </a:solidFill>
                <a:latin typeface="Source Sans Pro" charset="0"/>
                <a:ea typeface="Source Sans Pro" charset="0"/>
                <a:cs typeface="Source Sans Pro" charset="0"/>
              </a:rPr>
              <a:t>Plan of Isle de </a:t>
            </a:r>
            <a:r>
              <a:rPr lang="en-GB" altLang="x-none" sz="1200" dirty="0" err="1">
                <a:solidFill>
                  <a:schemeClr val="bg2">
                    <a:lumMod val="50000"/>
                  </a:schemeClr>
                </a:solidFill>
                <a:latin typeface="Source Sans Pro" charset="0"/>
                <a:ea typeface="Source Sans Pro" charset="0"/>
                <a:cs typeface="Source Sans Pro" charset="0"/>
              </a:rPr>
              <a:t>Gorée</a:t>
            </a:r>
            <a:r>
              <a:rPr lang="en-GB" altLang="x-none" sz="1200" dirty="0">
                <a:solidFill>
                  <a:schemeClr val="bg2">
                    <a:lumMod val="50000"/>
                  </a:schemeClr>
                </a:solidFill>
                <a:latin typeface="Source Sans Pro" charset="0"/>
                <a:ea typeface="Source Sans Pro" charset="0"/>
                <a:cs typeface="Source Sans Pro" charset="0"/>
              </a:rPr>
              <a:t> with its fortifications (1772) Public Domain</a:t>
            </a:r>
          </a:p>
        </p:txBody>
      </p:sp>
      <p:sp>
        <p:nvSpPr>
          <p:cNvPr id="13" name="Rectangle 9"/>
          <p:cNvSpPr>
            <a:spLocks noChangeArrowheads="1"/>
          </p:cNvSpPr>
          <p:nvPr/>
        </p:nvSpPr>
        <p:spPr bwMode="auto">
          <a:xfrm>
            <a:off x="11118072" y="6596390"/>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2">
                    <a:lumMod val="50000"/>
                  </a:schemeClr>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2">
                    <a:lumMod val="50000"/>
                  </a:schemeClr>
                </a:solidFill>
                <a:effectLst/>
                <a:latin typeface="Linux Libertine" charset="0"/>
                <a:ea typeface="Linux Libertine" charset="0"/>
                <a:cs typeface="Linux Libertine" charset="0"/>
              </a:rPr>
              <a:t> </a:t>
            </a:r>
            <a:r>
              <a:rPr lang="de-DE" sz="1050" dirty="0">
                <a:solidFill>
                  <a:schemeClr val="bg2">
                    <a:lumMod val="50000"/>
                  </a:schemeClr>
                </a:solidFill>
              </a:rPr>
              <a:t>©</a:t>
            </a:r>
            <a:r>
              <a:rPr lang="en-US" altLang="x-none" sz="1050" dirty="0">
                <a:solidFill>
                  <a:schemeClr val="bg2">
                    <a:lumMod val="50000"/>
                  </a:schemeClr>
                </a:solidFill>
                <a:latin typeface="Source Sans Pro" charset="0"/>
                <a:ea typeface="Source Sans Pro" charset="0"/>
                <a:cs typeface="Source Sans Pro" charset="0"/>
              </a:rPr>
              <a:t>2019. </a:t>
            </a:r>
            <a:endParaRPr kumimoji="0" lang="x-none" altLang="x-none" sz="1050" b="1" u="none" strike="noStrike" cap="none" normalizeH="0" baseline="0" dirty="0">
              <a:ln>
                <a:noFill/>
              </a:ln>
              <a:solidFill>
                <a:schemeClr val="bg2">
                  <a:lumMod val="50000"/>
                </a:schemeClr>
              </a:solidFill>
              <a:effectLst/>
              <a:latin typeface="Source Sans Pro Semibold" charset="0"/>
              <a:ea typeface="Source Sans Pro Semibold" charset="0"/>
              <a:cs typeface="Source Sans Pro Semibold" charset="0"/>
            </a:endParaRPr>
          </a:p>
        </p:txBody>
      </p:sp>
      <p:sp>
        <p:nvSpPr>
          <p:cNvPr id="15" name="TextBox 14"/>
          <p:cNvSpPr txBox="1"/>
          <p:nvPr/>
        </p:nvSpPr>
        <p:spPr>
          <a:xfrm>
            <a:off x="183822" y="351561"/>
            <a:ext cx="3630018" cy="523220"/>
          </a:xfrm>
          <a:prstGeom prst="rect">
            <a:avLst/>
          </a:prstGeom>
          <a:noFill/>
        </p:spPr>
        <p:txBody>
          <a:bodyPr wrap="square" rtlCol="0">
            <a:spAutoFit/>
          </a:bodyPr>
          <a:lstStyle/>
          <a:p>
            <a:pPr eaLnBrk="0" fontAlgn="base" hangingPunct="0">
              <a:lnSpc>
                <a:spcPct val="100000"/>
              </a:lnSpc>
              <a:spcAft>
                <a:spcPct val="0"/>
              </a:spcAft>
            </a:pPr>
            <a:r>
              <a:rPr lang="en-US" altLang="x-none" sz="2800" b="1" i="1" dirty="0">
                <a:solidFill>
                  <a:schemeClr val="bg1"/>
                </a:solidFill>
                <a:latin typeface="Source Sans Pro" charset="0"/>
                <a:ea typeface="Source Sans Pro" charset="0"/>
                <a:cs typeface="Source Sans Pro" charset="0"/>
              </a:rPr>
              <a:t>Africa</a:t>
            </a:r>
            <a:endParaRPr lang="en-US" altLang="x-none" sz="1600" dirty="0">
              <a:solidFill>
                <a:schemeClr val="bg1"/>
              </a:solidFill>
              <a:latin typeface="Source Sans Pro" charset="0"/>
              <a:ea typeface="Source Sans Pro" charset="0"/>
              <a:cs typeface="Source Sans Pro" charset="0"/>
            </a:endParaRPr>
          </a:p>
        </p:txBody>
      </p:sp>
      <p:pic>
        <p:nvPicPr>
          <p:cNvPr id="47106" name="Picture 2" descr="https://upload.wikimedia.org/wikipedia/commons/thumb/5/50/L%27Isle_de_Gore_Schley_1772.jpg/1280px-L%27Isle_de_Gore_Schley_1772.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076770" y="214935"/>
            <a:ext cx="7793767" cy="58087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3158544"/>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53DFCB6-DA15-7248-B193-C8566464DD6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19294" y="2476496"/>
            <a:ext cx="13057391" cy="7259408"/>
          </a:xfrm>
          <a:prstGeom prst="rect">
            <a:avLst/>
          </a:prstGeom>
        </p:spPr>
      </p:pic>
      <p:sp>
        <p:nvSpPr>
          <p:cNvPr id="9" name="Rectangle 8">
            <a:extLst>
              <a:ext uri="{FF2B5EF4-FFF2-40B4-BE49-F238E27FC236}">
                <a16:creationId xmlns:a16="http://schemas.microsoft.com/office/drawing/2014/main" id="{292D7B07-031E-4740-9FE0-0C5B6B7CE5EB}"/>
              </a:ext>
            </a:extLst>
          </p:cNvPr>
          <p:cNvSpPr/>
          <p:nvPr/>
        </p:nvSpPr>
        <p:spPr>
          <a:xfrm>
            <a:off x="-167640" y="-18113"/>
            <a:ext cx="12715240" cy="4124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DFBD0BA-39FA-674D-BD84-968F8F7F7576}"/>
              </a:ext>
            </a:extLst>
          </p:cNvPr>
          <p:cNvSpPr/>
          <p:nvPr/>
        </p:nvSpPr>
        <p:spPr>
          <a:xfrm>
            <a:off x="3815760" y="3388534"/>
            <a:ext cx="12715240" cy="3997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CBC882D-A807-C643-AFD0-0F2248852CE4}"/>
              </a:ext>
            </a:extLst>
          </p:cNvPr>
          <p:cNvSpPr/>
          <p:nvPr/>
        </p:nvSpPr>
        <p:spPr>
          <a:xfrm>
            <a:off x="-91440" y="1244769"/>
            <a:ext cx="386910" cy="5613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B34DE76-837A-634F-AB44-C20A5B1D818B}"/>
              </a:ext>
            </a:extLst>
          </p:cNvPr>
          <p:cNvSpPr/>
          <p:nvPr/>
        </p:nvSpPr>
        <p:spPr>
          <a:xfrm rot="5400000">
            <a:off x="1788655" y="4875037"/>
            <a:ext cx="237485" cy="38148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159715FD-88FD-F540-B3B7-0663840F5E16}"/>
              </a:ext>
            </a:extLst>
          </p:cNvPr>
          <p:cNvSpPr/>
          <p:nvPr/>
        </p:nvSpPr>
        <p:spPr>
          <a:xfrm>
            <a:off x="1973580" y="5382260"/>
            <a:ext cx="78740" cy="7874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246965"/>
            <a:ext cx="3813840" cy="685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schemeClr val="bg2">
                  <a:lumMod val="75000"/>
                </a:schemeClr>
              </a:solidFill>
            </a:endParaRPr>
          </a:p>
        </p:txBody>
      </p:sp>
      <p:sp>
        <p:nvSpPr>
          <p:cNvPr id="2" name="Rectangle 1"/>
          <p:cNvSpPr/>
          <p:nvPr/>
        </p:nvSpPr>
        <p:spPr>
          <a:xfrm>
            <a:off x="221190" y="932764"/>
            <a:ext cx="3592650" cy="584775"/>
          </a:xfrm>
          <a:prstGeom prst="rect">
            <a:avLst/>
          </a:prstGeom>
        </p:spPr>
        <p:txBody>
          <a:bodyPr wrap="square">
            <a:spAutoFit/>
          </a:bodyPr>
          <a:lstStyle/>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p:txBody>
      </p:sp>
      <p:sp>
        <p:nvSpPr>
          <p:cNvPr id="10" name="TextBox 9"/>
          <p:cNvSpPr txBox="1"/>
          <p:nvPr/>
        </p:nvSpPr>
        <p:spPr>
          <a:xfrm>
            <a:off x="3940959" y="6099141"/>
            <a:ext cx="8147235" cy="276999"/>
          </a:xfrm>
          <a:prstGeom prst="rect">
            <a:avLst/>
          </a:prstGeom>
          <a:noFill/>
        </p:spPr>
        <p:txBody>
          <a:bodyPr wrap="square" rtlCol="0">
            <a:spAutoFit/>
          </a:bodyPr>
          <a:lstStyle/>
          <a:p>
            <a:pPr eaLnBrk="0" fontAlgn="base" hangingPunct="0">
              <a:spcBef>
                <a:spcPct val="0"/>
              </a:spcBef>
              <a:spcAft>
                <a:spcPct val="0"/>
              </a:spcAft>
            </a:pPr>
            <a:r>
              <a:rPr lang="en-GB" altLang="x-none" sz="1200" dirty="0">
                <a:solidFill>
                  <a:schemeClr val="bg2">
                    <a:lumMod val="50000"/>
                  </a:schemeClr>
                </a:solidFill>
                <a:latin typeface="Source Sans Pro" charset="0"/>
                <a:ea typeface="Source Sans Pro" charset="0"/>
                <a:cs typeface="Source Sans Pro" charset="0"/>
              </a:rPr>
              <a:t>Edouard-Auguste </a:t>
            </a:r>
            <a:r>
              <a:rPr lang="en-GB" altLang="x-none" sz="1200" dirty="0" err="1">
                <a:solidFill>
                  <a:schemeClr val="bg2">
                    <a:lumMod val="50000"/>
                  </a:schemeClr>
                </a:solidFill>
                <a:latin typeface="Source Sans Pro" charset="0"/>
                <a:ea typeface="Source Sans Pro" charset="0"/>
                <a:cs typeface="Source Sans Pro" charset="0"/>
              </a:rPr>
              <a:t>Nousveaux</a:t>
            </a:r>
            <a:r>
              <a:rPr lang="en-GB" altLang="x-none" sz="1200" dirty="0">
                <a:solidFill>
                  <a:schemeClr val="bg2">
                    <a:lumMod val="50000"/>
                  </a:schemeClr>
                </a:solidFill>
                <a:latin typeface="Source Sans Pro" charset="0"/>
                <a:ea typeface="Source Sans Pro" charset="0"/>
                <a:cs typeface="Source Sans Pro" charset="0"/>
              </a:rPr>
              <a:t>: The Prince of Joinville attending a dance on </a:t>
            </a:r>
            <a:r>
              <a:rPr lang="en-GB" altLang="x-none" sz="1200" dirty="0" err="1">
                <a:solidFill>
                  <a:schemeClr val="bg2">
                    <a:lumMod val="50000"/>
                  </a:schemeClr>
                </a:solidFill>
                <a:latin typeface="Source Sans Pro" charset="0"/>
                <a:ea typeface="Source Sans Pro" charset="0"/>
                <a:cs typeface="Source Sans Pro" charset="0"/>
              </a:rPr>
              <a:t>Gorée</a:t>
            </a:r>
            <a:r>
              <a:rPr lang="en-GB" altLang="x-none" sz="1200" dirty="0">
                <a:solidFill>
                  <a:schemeClr val="bg2">
                    <a:lumMod val="50000"/>
                  </a:schemeClr>
                </a:solidFill>
                <a:latin typeface="Source Sans Pro" charset="0"/>
                <a:ea typeface="Source Sans Pro" charset="0"/>
                <a:cs typeface="Source Sans Pro" charset="0"/>
              </a:rPr>
              <a:t> Island  (1842) Public Domain</a:t>
            </a:r>
          </a:p>
        </p:txBody>
      </p:sp>
      <p:sp>
        <p:nvSpPr>
          <p:cNvPr id="13" name="Rectangle 9"/>
          <p:cNvSpPr>
            <a:spLocks noChangeArrowheads="1"/>
          </p:cNvSpPr>
          <p:nvPr/>
        </p:nvSpPr>
        <p:spPr bwMode="auto">
          <a:xfrm>
            <a:off x="11118072" y="6596390"/>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2">
                    <a:lumMod val="50000"/>
                  </a:schemeClr>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2">
                    <a:lumMod val="50000"/>
                  </a:schemeClr>
                </a:solidFill>
                <a:effectLst/>
                <a:latin typeface="Linux Libertine" charset="0"/>
                <a:ea typeface="Linux Libertine" charset="0"/>
                <a:cs typeface="Linux Libertine" charset="0"/>
              </a:rPr>
              <a:t> </a:t>
            </a:r>
            <a:r>
              <a:rPr lang="de-DE" sz="1050" dirty="0">
                <a:solidFill>
                  <a:schemeClr val="bg2">
                    <a:lumMod val="50000"/>
                  </a:schemeClr>
                </a:solidFill>
              </a:rPr>
              <a:t>©</a:t>
            </a:r>
            <a:r>
              <a:rPr lang="en-US" altLang="x-none" sz="1050" dirty="0">
                <a:solidFill>
                  <a:schemeClr val="bg2">
                    <a:lumMod val="50000"/>
                  </a:schemeClr>
                </a:solidFill>
                <a:latin typeface="Source Sans Pro" charset="0"/>
                <a:ea typeface="Source Sans Pro" charset="0"/>
                <a:cs typeface="Source Sans Pro" charset="0"/>
              </a:rPr>
              <a:t>2019. </a:t>
            </a:r>
            <a:endParaRPr kumimoji="0" lang="x-none" altLang="x-none" sz="1050" b="1" u="none" strike="noStrike" cap="none" normalizeH="0" baseline="0" dirty="0">
              <a:ln>
                <a:noFill/>
              </a:ln>
              <a:solidFill>
                <a:schemeClr val="bg2">
                  <a:lumMod val="50000"/>
                </a:schemeClr>
              </a:solidFill>
              <a:effectLst/>
              <a:latin typeface="Source Sans Pro Semibold" charset="0"/>
              <a:ea typeface="Source Sans Pro Semibold" charset="0"/>
              <a:cs typeface="Source Sans Pro Semibold" charset="0"/>
            </a:endParaRPr>
          </a:p>
        </p:txBody>
      </p:sp>
      <p:sp>
        <p:nvSpPr>
          <p:cNvPr id="15" name="TextBox 14"/>
          <p:cNvSpPr txBox="1"/>
          <p:nvPr/>
        </p:nvSpPr>
        <p:spPr>
          <a:xfrm>
            <a:off x="183822" y="351561"/>
            <a:ext cx="3630018" cy="523220"/>
          </a:xfrm>
          <a:prstGeom prst="rect">
            <a:avLst/>
          </a:prstGeom>
          <a:noFill/>
        </p:spPr>
        <p:txBody>
          <a:bodyPr wrap="square" rtlCol="0">
            <a:spAutoFit/>
          </a:bodyPr>
          <a:lstStyle/>
          <a:p>
            <a:pPr eaLnBrk="0" fontAlgn="base" hangingPunct="0">
              <a:lnSpc>
                <a:spcPct val="100000"/>
              </a:lnSpc>
              <a:spcAft>
                <a:spcPct val="0"/>
              </a:spcAft>
            </a:pPr>
            <a:r>
              <a:rPr lang="en-US" altLang="x-none" sz="2800" b="1" i="1" dirty="0">
                <a:solidFill>
                  <a:schemeClr val="bg1"/>
                </a:solidFill>
                <a:latin typeface="Source Sans Pro" charset="0"/>
                <a:ea typeface="Source Sans Pro" charset="0"/>
                <a:cs typeface="Source Sans Pro" charset="0"/>
              </a:rPr>
              <a:t>Africa</a:t>
            </a:r>
            <a:endParaRPr lang="en-US" altLang="x-none" sz="1600" dirty="0">
              <a:solidFill>
                <a:schemeClr val="bg1"/>
              </a:solidFill>
              <a:latin typeface="Source Sans Pro" charset="0"/>
              <a:ea typeface="Source Sans Pro" charset="0"/>
              <a:cs typeface="Source Sans Pro" charset="0"/>
            </a:endParaRPr>
          </a:p>
        </p:txBody>
      </p:sp>
      <p:pic>
        <p:nvPicPr>
          <p:cNvPr id="50178" name="Picture 2" descr="https://upload.wikimedia.org/wikipedia/commons/thumb/0/0e/Le_prince_de_Joinville_sur_l%27%C3%AEle_de_Gor%C3%A9e_en_1842.jpg/1280px-Le_prince_de_Joinville_sur_l%27%C3%AEle_de_Gor%C3%A9e_en_1842.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940960" y="246964"/>
            <a:ext cx="8020115" cy="58521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9588896"/>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246965"/>
            <a:ext cx="3813840" cy="685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schemeClr val="bg2">
                  <a:lumMod val="75000"/>
                </a:schemeClr>
              </a:solidFill>
            </a:endParaRPr>
          </a:p>
        </p:txBody>
      </p:sp>
      <p:sp>
        <p:nvSpPr>
          <p:cNvPr id="2" name="Rectangle 1"/>
          <p:cNvSpPr/>
          <p:nvPr/>
        </p:nvSpPr>
        <p:spPr>
          <a:xfrm>
            <a:off x="221190" y="932764"/>
            <a:ext cx="3592650" cy="584775"/>
          </a:xfrm>
          <a:prstGeom prst="rect">
            <a:avLst/>
          </a:prstGeom>
        </p:spPr>
        <p:txBody>
          <a:bodyPr wrap="square">
            <a:spAutoFit/>
          </a:bodyPr>
          <a:lstStyle/>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p:txBody>
      </p:sp>
      <p:sp>
        <p:nvSpPr>
          <p:cNvPr id="10" name="TextBox 9"/>
          <p:cNvSpPr txBox="1"/>
          <p:nvPr/>
        </p:nvSpPr>
        <p:spPr>
          <a:xfrm>
            <a:off x="4205326" y="5921901"/>
            <a:ext cx="2836033" cy="276999"/>
          </a:xfrm>
          <a:prstGeom prst="rect">
            <a:avLst/>
          </a:prstGeom>
          <a:noFill/>
        </p:spPr>
        <p:txBody>
          <a:bodyPr wrap="none" rtlCol="0">
            <a:spAutoFit/>
          </a:bodyPr>
          <a:lstStyle/>
          <a:p>
            <a:pPr eaLnBrk="0" fontAlgn="base" hangingPunct="0">
              <a:spcBef>
                <a:spcPct val="0"/>
              </a:spcBef>
              <a:spcAft>
                <a:spcPct val="0"/>
              </a:spcAft>
            </a:pPr>
            <a:r>
              <a:rPr lang="en-GB" altLang="x-none" sz="1200" dirty="0">
                <a:solidFill>
                  <a:schemeClr val="bg2">
                    <a:lumMod val="50000"/>
                  </a:schemeClr>
                </a:solidFill>
                <a:latin typeface="Source Sans Pro" charset="0"/>
                <a:ea typeface="Source Sans Pro" charset="0"/>
                <a:cs typeface="Source Sans Pro" charset="0"/>
              </a:rPr>
              <a:t>The Slave Coast (1729) Public Domain</a:t>
            </a:r>
            <a:endParaRPr lang="x-none" altLang="x-none" sz="1200" dirty="0">
              <a:solidFill>
                <a:schemeClr val="bg2">
                  <a:lumMod val="50000"/>
                </a:schemeClr>
              </a:solidFill>
              <a:latin typeface="Source Sans Pro" charset="0"/>
              <a:ea typeface="Source Sans Pro" charset="0"/>
              <a:cs typeface="Source Sans Pro" charset="0"/>
            </a:endParaRPr>
          </a:p>
        </p:txBody>
      </p:sp>
      <p:sp>
        <p:nvSpPr>
          <p:cNvPr id="13" name="Rectangle 9"/>
          <p:cNvSpPr>
            <a:spLocks noChangeArrowheads="1"/>
          </p:cNvSpPr>
          <p:nvPr/>
        </p:nvSpPr>
        <p:spPr bwMode="auto">
          <a:xfrm>
            <a:off x="11118072" y="6596390"/>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2">
                    <a:lumMod val="50000"/>
                  </a:schemeClr>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2">
                    <a:lumMod val="50000"/>
                  </a:schemeClr>
                </a:solidFill>
                <a:effectLst/>
                <a:latin typeface="Linux Libertine" charset="0"/>
                <a:ea typeface="Linux Libertine" charset="0"/>
                <a:cs typeface="Linux Libertine" charset="0"/>
              </a:rPr>
              <a:t> </a:t>
            </a:r>
            <a:r>
              <a:rPr lang="de-DE" sz="1050" dirty="0">
                <a:solidFill>
                  <a:schemeClr val="bg2">
                    <a:lumMod val="50000"/>
                  </a:schemeClr>
                </a:solidFill>
              </a:rPr>
              <a:t>©</a:t>
            </a:r>
            <a:r>
              <a:rPr lang="en-US" altLang="x-none" sz="1050" dirty="0">
                <a:solidFill>
                  <a:schemeClr val="bg2">
                    <a:lumMod val="50000"/>
                  </a:schemeClr>
                </a:solidFill>
                <a:latin typeface="Source Sans Pro" charset="0"/>
                <a:ea typeface="Source Sans Pro" charset="0"/>
                <a:cs typeface="Source Sans Pro" charset="0"/>
              </a:rPr>
              <a:t>2019. </a:t>
            </a:r>
            <a:endParaRPr kumimoji="0" lang="x-none" altLang="x-none" sz="1050" b="1" u="none" strike="noStrike" cap="none" normalizeH="0" baseline="0" dirty="0">
              <a:ln>
                <a:noFill/>
              </a:ln>
              <a:solidFill>
                <a:schemeClr val="bg2">
                  <a:lumMod val="50000"/>
                </a:schemeClr>
              </a:solidFill>
              <a:effectLst/>
              <a:latin typeface="Source Sans Pro Semibold" charset="0"/>
              <a:ea typeface="Source Sans Pro Semibold" charset="0"/>
              <a:cs typeface="Source Sans Pro Semibold" charset="0"/>
            </a:endParaRPr>
          </a:p>
        </p:txBody>
      </p:sp>
      <p:sp>
        <p:nvSpPr>
          <p:cNvPr id="15" name="TextBox 14"/>
          <p:cNvSpPr txBox="1"/>
          <p:nvPr/>
        </p:nvSpPr>
        <p:spPr>
          <a:xfrm>
            <a:off x="183822" y="351561"/>
            <a:ext cx="3630018" cy="523220"/>
          </a:xfrm>
          <a:prstGeom prst="rect">
            <a:avLst/>
          </a:prstGeom>
          <a:noFill/>
        </p:spPr>
        <p:txBody>
          <a:bodyPr wrap="square" rtlCol="0">
            <a:spAutoFit/>
          </a:bodyPr>
          <a:lstStyle/>
          <a:p>
            <a:pPr eaLnBrk="0" fontAlgn="base" hangingPunct="0">
              <a:lnSpc>
                <a:spcPct val="100000"/>
              </a:lnSpc>
              <a:spcAft>
                <a:spcPct val="0"/>
              </a:spcAft>
            </a:pPr>
            <a:r>
              <a:rPr lang="en-US" altLang="x-none" sz="2800" b="1" i="1" dirty="0">
                <a:solidFill>
                  <a:schemeClr val="bg1"/>
                </a:solidFill>
                <a:latin typeface="Source Sans Pro" charset="0"/>
                <a:ea typeface="Source Sans Pro" charset="0"/>
                <a:cs typeface="Source Sans Pro" charset="0"/>
              </a:rPr>
              <a:t>Africa</a:t>
            </a:r>
            <a:endParaRPr lang="en-US" altLang="x-none" sz="1600" dirty="0">
              <a:solidFill>
                <a:schemeClr val="bg1"/>
              </a:solidFill>
              <a:latin typeface="Source Sans Pro" charset="0"/>
              <a:ea typeface="Source Sans Pro" charset="0"/>
              <a:cs typeface="Source Sans Pro" charset="0"/>
            </a:endParaRPr>
          </a:p>
        </p:txBody>
      </p:sp>
      <p:pic>
        <p:nvPicPr>
          <p:cNvPr id="4" name="Picture 3"/>
          <p:cNvPicPr>
            <a:picLocks noChangeAspect="1"/>
          </p:cNvPicPr>
          <p:nvPr/>
        </p:nvPicPr>
        <p:blipFill>
          <a:blip r:embed="rId3"/>
          <a:stretch>
            <a:fillRect/>
          </a:stretch>
        </p:blipFill>
        <p:spPr>
          <a:xfrm>
            <a:off x="4205326" y="246964"/>
            <a:ext cx="7627510" cy="5682495"/>
          </a:xfrm>
          <a:prstGeom prst="rect">
            <a:avLst/>
          </a:prstGeom>
        </p:spPr>
      </p:pic>
    </p:spTree>
    <p:extLst>
      <p:ext uri="{BB962C8B-B14F-4D97-AF65-F5344CB8AC3E}">
        <p14:creationId xmlns:p14="http://schemas.microsoft.com/office/powerpoint/2010/main" val="2738893921"/>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8640712-E3C1-674E-8FE9-CEBD9A9DCCA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51040" y="2085876"/>
            <a:ext cx="13057391" cy="7259408"/>
          </a:xfrm>
          <a:prstGeom prst="rect">
            <a:avLst/>
          </a:prstGeom>
        </p:spPr>
      </p:pic>
      <p:sp>
        <p:nvSpPr>
          <p:cNvPr id="9" name="Rectangle 8">
            <a:extLst>
              <a:ext uri="{FF2B5EF4-FFF2-40B4-BE49-F238E27FC236}">
                <a16:creationId xmlns:a16="http://schemas.microsoft.com/office/drawing/2014/main" id="{D2C4F699-AD4A-D24D-92F7-114E9194B480}"/>
              </a:ext>
            </a:extLst>
          </p:cNvPr>
          <p:cNvSpPr/>
          <p:nvPr/>
        </p:nvSpPr>
        <p:spPr>
          <a:xfrm>
            <a:off x="-167640" y="-18113"/>
            <a:ext cx="12715240" cy="4124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E0C283E-DA1F-2D4C-9E25-31228E93366D}"/>
              </a:ext>
            </a:extLst>
          </p:cNvPr>
          <p:cNvSpPr/>
          <p:nvPr/>
        </p:nvSpPr>
        <p:spPr>
          <a:xfrm>
            <a:off x="3815760" y="3388534"/>
            <a:ext cx="12715240" cy="3997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0A755DF-42B7-BF4D-B183-E83F5AE134F5}"/>
              </a:ext>
            </a:extLst>
          </p:cNvPr>
          <p:cNvSpPr/>
          <p:nvPr/>
        </p:nvSpPr>
        <p:spPr>
          <a:xfrm>
            <a:off x="-91440" y="1244769"/>
            <a:ext cx="386910" cy="5613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294D037-9DD8-DA46-96E6-BDF7BD818B66}"/>
              </a:ext>
            </a:extLst>
          </p:cNvPr>
          <p:cNvSpPr/>
          <p:nvPr/>
        </p:nvSpPr>
        <p:spPr>
          <a:xfrm rot="5400000">
            <a:off x="1788655" y="4875037"/>
            <a:ext cx="237485" cy="38148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FCB30D8A-65B3-AB43-BAE5-6673C5C02F96}"/>
              </a:ext>
            </a:extLst>
          </p:cNvPr>
          <p:cNvSpPr/>
          <p:nvPr/>
        </p:nvSpPr>
        <p:spPr>
          <a:xfrm>
            <a:off x="1973580" y="5382260"/>
            <a:ext cx="78740" cy="7874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246965"/>
            <a:ext cx="3813840" cy="685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schemeClr val="bg2">
                  <a:lumMod val="75000"/>
                </a:schemeClr>
              </a:solidFill>
            </a:endParaRPr>
          </a:p>
        </p:txBody>
      </p:sp>
      <p:sp>
        <p:nvSpPr>
          <p:cNvPr id="2" name="Rectangle 1"/>
          <p:cNvSpPr/>
          <p:nvPr/>
        </p:nvSpPr>
        <p:spPr>
          <a:xfrm>
            <a:off x="221190" y="932764"/>
            <a:ext cx="3592650" cy="584775"/>
          </a:xfrm>
          <a:prstGeom prst="rect">
            <a:avLst/>
          </a:prstGeom>
        </p:spPr>
        <p:txBody>
          <a:bodyPr wrap="square">
            <a:spAutoFit/>
          </a:bodyPr>
          <a:lstStyle/>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p:txBody>
      </p:sp>
      <p:sp>
        <p:nvSpPr>
          <p:cNvPr id="10" name="TextBox 9"/>
          <p:cNvSpPr txBox="1"/>
          <p:nvPr/>
        </p:nvSpPr>
        <p:spPr>
          <a:xfrm>
            <a:off x="3940959" y="5123145"/>
            <a:ext cx="8147235" cy="276999"/>
          </a:xfrm>
          <a:prstGeom prst="rect">
            <a:avLst/>
          </a:prstGeom>
          <a:noFill/>
        </p:spPr>
        <p:txBody>
          <a:bodyPr wrap="square" rtlCol="0">
            <a:spAutoFit/>
          </a:bodyPr>
          <a:lstStyle/>
          <a:p>
            <a:pPr eaLnBrk="0" fontAlgn="base" hangingPunct="0">
              <a:spcBef>
                <a:spcPct val="0"/>
              </a:spcBef>
              <a:spcAft>
                <a:spcPct val="0"/>
              </a:spcAft>
            </a:pPr>
            <a:r>
              <a:rPr lang="en-GB" altLang="x-none" sz="1200" dirty="0">
                <a:solidFill>
                  <a:schemeClr val="bg2">
                    <a:lumMod val="50000"/>
                  </a:schemeClr>
                </a:solidFill>
                <a:latin typeface="Source Sans Pro" charset="0"/>
                <a:ea typeface="Source Sans Pro" charset="0"/>
                <a:cs typeface="Source Sans Pro" charset="0"/>
              </a:rPr>
              <a:t>Fort </a:t>
            </a:r>
            <a:r>
              <a:rPr lang="en-GB" altLang="x-none" sz="1200" dirty="0" err="1">
                <a:solidFill>
                  <a:schemeClr val="bg2">
                    <a:lumMod val="50000"/>
                  </a:schemeClr>
                </a:solidFill>
                <a:latin typeface="Source Sans Pro" charset="0"/>
                <a:ea typeface="Source Sans Pro" charset="0"/>
                <a:cs typeface="Source Sans Pro" charset="0"/>
              </a:rPr>
              <a:t>Christiansborg</a:t>
            </a:r>
            <a:r>
              <a:rPr lang="en-GB" altLang="x-none" sz="1200" dirty="0">
                <a:solidFill>
                  <a:schemeClr val="bg2">
                    <a:lumMod val="50000"/>
                  </a:schemeClr>
                </a:solidFill>
                <a:latin typeface="Source Sans Pro" charset="0"/>
                <a:ea typeface="Source Sans Pro" charset="0"/>
                <a:cs typeface="Source Sans Pro" charset="0"/>
              </a:rPr>
              <a:t>, now </a:t>
            </a:r>
            <a:r>
              <a:rPr lang="en-GB" altLang="x-none" sz="1200" dirty="0" err="1">
                <a:solidFill>
                  <a:schemeClr val="bg2">
                    <a:lumMod val="50000"/>
                  </a:schemeClr>
                </a:solidFill>
                <a:latin typeface="Source Sans Pro" charset="0"/>
                <a:ea typeface="Source Sans Pro" charset="0"/>
                <a:cs typeface="Source Sans Pro" charset="0"/>
              </a:rPr>
              <a:t>Osu</a:t>
            </a:r>
            <a:r>
              <a:rPr lang="en-GB" altLang="x-none" sz="1200" dirty="0">
                <a:solidFill>
                  <a:schemeClr val="bg2">
                    <a:lumMod val="50000"/>
                  </a:schemeClr>
                </a:solidFill>
                <a:latin typeface="Source Sans Pro" charset="0"/>
                <a:ea typeface="Source Sans Pro" charset="0"/>
                <a:cs typeface="Source Sans Pro" charset="0"/>
              </a:rPr>
              <a:t> Castle (n.d.) Public Domain</a:t>
            </a:r>
          </a:p>
        </p:txBody>
      </p:sp>
      <p:sp>
        <p:nvSpPr>
          <p:cNvPr id="13" name="Rectangle 9"/>
          <p:cNvSpPr>
            <a:spLocks noChangeArrowheads="1"/>
          </p:cNvSpPr>
          <p:nvPr/>
        </p:nvSpPr>
        <p:spPr bwMode="auto">
          <a:xfrm>
            <a:off x="11118072" y="6596390"/>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2">
                    <a:lumMod val="50000"/>
                  </a:schemeClr>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2">
                    <a:lumMod val="50000"/>
                  </a:schemeClr>
                </a:solidFill>
                <a:effectLst/>
                <a:latin typeface="Linux Libertine" charset="0"/>
                <a:ea typeface="Linux Libertine" charset="0"/>
                <a:cs typeface="Linux Libertine" charset="0"/>
              </a:rPr>
              <a:t> </a:t>
            </a:r>
            <a:r>
              <a:rPr lang="de-DE" sz="1050" dirty="0">
                <a:solidFill>
                  <a:schemeClr val="bg2">
                    <a:lumMod val="50000"/>
                  </a:schemeClr>
                </a:solidFill>
              </a:rPr>
              <a:t>©</a:t>
            </a:r>
            <a:r>
              <a:rPr lang="en-US" altLang="x-none" sz="1050" dirty="0">
                <a:solidFill>
                  <a:schemeClr val="bg2">
                    <a:lumMod val="50000"/>
                  </a:schemeClr>
                </a:solidFill>
                <a:latin typeface="Source Sans Pro" charset="0"/>
                <a:ea typeface="Source Sans Pro" charset="0"/>
                <a:cs typeface="Source Sans Pro" charset="0"/>
              </a:rPr>
              <a:t>2019. </a:t>
            </a:r>
            <a:endParaRPr kumimoji="0" lang="x-none" altLang="x-none" sz="1050" b="1" u="none" strike="noStrike" cap="none" normalizeH="0" baseline="0" dirty="0">
              <a:ln>
                <a:noFill/>
              </a:ln>
              <a:solidFill>
                <a:schemeClr val="bg2">
                  <a:lumMod val="50000"/>
                </a:schemeClr>
              </a:solidFill>
              <a:effectLst/>
              <a:latin typeface="Source Sans Pro Semibold" charset="0"/>
              <a:ea typeface="Source Sans Pro Semibold" charset="0"/>
              <a:cs typeface="Source Sans Pro Semibold" charset="0"/>
            </a:endParaRPr>
          </a:p>
        </p:txBody>
      </p:sp>
      <p:sp>
        <p:nvSpPr>
          <p:cNvPr id="15" name="TextBox 14"/>
          <p:cNvSpPr txBox="1"/>
          <p:nvPr/>
        </p:nvSpPr>
        <p:spPr>
          <a:xfrm>
            <a:off x="183822" y="351561"/>
            <a:ext cx="3630018" cy="523220"/>
          </a:xfrm>
          <a:prstGeom prst="rect">
            <a:avLst/>
          </a:prstGeom>
          <a:noFill/>
        </p:spPr>
        <p:txBody>
          <a:bodyPr wrap="square" rtlCol="0">
            <a:spAutoFit/>
          </a:bodyPr>
          <a:lstStyle/>
          <a:p>
            <a:pPr eaLnBrk="0" fontAlgn="base" hangingPunct="0">
              <a:lnSpc>
                <a:spcPct val="100000"/>
              </a:lnSpc>
              <a:spcAft>
                <a:spcPct val="0"/>
              </a:spcAft>
            </a:pPr>
            <a:r>
              <a:rPr lang="en-US" altLang="x-none" sz="2800" b="1" i="1" dirty="0">
                <a:solidFill>
                  <a:schemeClr val="bg1"/>
                </a:solidFill>
                <a:latin typeface="Source Sans Pro" charset="0"/>
                <a:ea typeface="Source Sans Pro" charset="0"/>
                <a:cs typeface="Source Sans Pro" charset="0"/>
              </a:rPr>
              <a:t>Africa</a:t>
            </a:r>
            <a:endParaRPr lang="en-US" altLang="x-none" sz="1600" dirty="0">
              <a:solidFill>
                <a:schemeClr val="bg1"/>
              </a:solidFill>
              <a:latin typeface="Source Sans Pro" charset="0"/>
              <a:ea typeface="Source Sans Pro" charset="0"/>
              <a:cs typeface="Source Sans Pro" charset="0"/>
            </a:endParaRPr>
          </a:p>
        </p:txBody>
      </p:sp>
      <p:pic>
        <p:nvPicPr>
          <p:cNvPr id="3" name="Picture 2">
            <a:extLst>
              <a:ext uri="{FF2B5EF4-FFF2-40B4-BE49-F238E27FC236}">
                <a16:creationId xmlns:a16="http://schemas.microsoft.com/office/drawing/2014/main" id="{0A0DEDF4-F74F-5841-B928-28A68BBA88DA}"/>
              </a:ext>
            </a:extLst>
          </p:cNvPr>
          <p:cNvPicPr>
            <a:picLocks noChangeAspect="1"/>
          </p:cNvPicPr>
          <p:nvPr/>
        </p:nvPicPr>
        <p:blipFill>
          <a:blip r:embed="rId4"/>
          <a:stretch>
            <a:fillRect/>
          </a:stretch>
        </p:blipFill>
        <p:spPr>
          <a:xfrm>
            <a:off x="3940959" y="246965"/>
            <a:ext cx="8264712" cy="4876180"/>
          </a:xfrm>
          <a:prstGeom prst="rect">
            <a:avLst/>
          </a:prstGeom>
        </p:spPr>
      </p:pic>
    </p:spTree>
    <p:extLst>
      <p:ext uri="{BB962C8B-B14F-4D97-AF65-F5344CB8AC3E}">
        <p14:creationId xmlns:p14="http://schemas.microsoft.com/office/powerpoint/2010/main" val="1722005957"/>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D865BAF-271B-2749-A7CD-96AB3014337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20044" y="2085876"/>
            <a:ext cx="13057391" cy="7259408"/>
          </a:xfrm>
          <a:prstGeom prst="rect">
            <a:avLst/>
          </a:prstGeom>
        </p:spPr>
      </p:pic>
      <p:sp>
        <p:nvSpPr>
          <p:cNvPr id="9" name="Rectangle 8">
            <a:extLst>
              <a:ext uri="{FF2B5EF4-FFF2-40B4-BE49-F238E27FC236}">
                <a16:creationId xmlns:a16="http://schemas.microsoft.com/office/drawing/2014/main" id="{CB898747-AD91-E04D-A0B8-FB56AA5DA259}"/>
              </a:ext>
            </a:extLst>
          </p:cNvPr>
          <p:cNvSpPr/>
          <p:nvPr/>
        </p:nvSpPr>
        <p:spPr>
          <a:xfrm>
            <a:off x="-167640" y="-18113"/>
            <a:ext cx="12715240" cy="4124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C7D83CA-298F-824F-8745-4E9A17F90519}"/>
              </a:ext>
            </a:extLst>
          </p:cNvPr>
          <p:cNvSpPr/>
          <p:nvPr/>
        </p:nvSpPr>
        <p:spPr>
          <a:xfrm>
            <a:off x="3815760" y="3388534"/>
            <a:ext cx="12715240" cy="3997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246965"/>
            <a:ext cx="3813840" cy="685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schemeClr val="bg2">
                  <a:lumMod val="75000"/>
                </a:schemeClr>
              </a:solidFill>
            </a:endParaRPr>
          </a:p>
        </p:txBody>
      </p:sp>
      <p:sp>
        <p:nvSpPr>
          <p:cNvPr id="2" name="Rectangle 1"/>
          <p:cNvSpPr/>
          <p:nvPr/>
        </p:nvSpPr>
        <p:spPr>
          <a:xfrm>
            <a:off x="221190" y="932764"/>
            <a:ext cx="3592650" cy="584775"/>
          </a:xfrm>
          <a:prstGeom prst="rect">
            <a:avLst/>
          </a:prstGeom>
        </p:spPr>
        <p:txBody>
          <a:bodyPr wrap="square">
            <a:spAutoFit/>
          </a:bodyPr>
          <a:lstStyle/>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p:txBody>
      </p:sp>
      <p:sp>
        <p:nvSpPr>
          <p:cNvPr id="10" name="TextBox 9"/>
          <p:cNvSpPr txBox="1"/>
          <p:nvPr/>
        </p:nvSpPr>
        <p:spPr>
          <a:xfrm>
            <a:off x="4035030" y="5744894"/>
            <a:ext cx="8147235" cy="276999"/>
          </a:xfrm>
          <a:prstGeom prst="rect">
            <a:avLst/>
          </a:prstGeom>
          <a:noFill/>
        </p:spPr>
        <p:txBody>
          <a:bodyPr wrap="square" rtlCol="0">
            <a:spAutoFit/>
          </a:bodyPr>
          <a:lstStyle/>
          <a:p>
            <a:pPr eaLnBrk="0" fontAlgn="base" hangingPunct="0">
              <a:spcBef>
                <a:spcPct val="0"/>
              </a:spcBef>
              <a:spcAft>
                <a:spcPct val="0"/>
              </a:spcAft>
            </a:pPr>
            <a:r>
              <a:rPr lang="en-GB" altLang="x-none" sz="1200" dirty="0">
                <a:solidFill>
                  <a:schemeClr val="bg2">
                    <a:lumMod val="50000"/>
                  </a:schemeClr>
                </a:solidFill>
                <a:latin typeface="Source Sans Pro" charset="0"/>
                <a:ea typeface="Source Sans Pro" charset="0"/>
                <a:cs typeface="Source Sans Pro" charset="0"/>
              </a:rPr>
              <a:t>Cape Coast Castle (1682) Public Domain</a:t>
            </a:r>
          </a:p>
        </p:txBody>
      </p:sp>
      <p:sp>
        <p:nvSpPr>
          <p:cNvPr id="13" name="Rectangle 9"/>
          <p:cNvSpPr>
            <a:spLocks noChangeArrowheads="1"/>
          </p:cNvSpPr>
          <p:nvPr/>
        </p:nvSpPr>
        <p:spPr bwMode="auto">
          <a:xfrm>
            <a:off x="11118072" y="6596390"/>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2">
                    <a:lumMod val="50000"/>
                  </a:schemeClr>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2">
                    <a:lumMod val="50000"/>
                  </a:schemeClr>
                </a:solidFill>
                <a:effectLst/>
                <a:latin typeface="Linux Libertine" charset="0"/>
                <a:ea typeface="Linux Libertine" charset="0"/>
                <a:cs typeface="Linux Libertine" charset="0"/>
              </a:rPr>
              <a:t> </a:t>
            </a:r>
            <a:r>
              <a:rPr lang="de-DE" sz="1050" dirty="0">
                <a:solidFill>
                  <a:schemeClr val="bg2">
                    <a:lumMod val="50000"/>
                  </a:schemeClr>
                </a:solidFill>
              </a:rPr>
              <a:t>©</a:t>
            </a:r>
            <a:r>
              <a:rPr lang="en-US" altLang="x-none" sz="1050" dirty="0">
                <a:solidFill>
                  <a:schemeClr val="bg2">
                    <a:lumMod val="50000"/>
                  </a:schemeClr>
                </a:solidFill>
                <a:latin typeface="Source Sans Pro" charset="0"/>
                <a:ea typeface="Source Sans Pro" charset="0"/>
                <a:cs typeface="Source Sans Pro" charset="0"/>
              </a:rPr>
              <a:t>2019. </a:t>
            </a:r>
            <a:endParaRPr kumimoji="0" lang="x-none" altLang="x-none" sz="1050" b="1" u="none" strike="noStrike" cap="none" normalizeH="0" baseline="0" dirty="0">
              <a:ln>
                <a:noFill/>
              </a:ln>
              <a:solidFill>
                <a:schemeClr val="bg2">
                  <a:lumMod val="50000"/>
                </a:schemeClr>
              </a:solidFill>
              <a:effectLst/>
              <a:latin typeface="Source Sans Pro Semibold" charset="0"/>
              <a:ea typeface="Source Sans Pro Semibold" charset="0"/>
              <a:cs typeface="Source Sans Pro Semibold" charset="0"/>
            </a:endParaRPr>
          </a:p>
        </p:txBody>
      </p:sp>
      <p:sp>
        <p:nvSpPr>
          <p:cNvPr id="15" name="TextBox 14"/>
          <p:cNvSpPr txBox="1"/>
          <p:nvPr/>
        </p:nvSpPr>
        <p:spPr>
          <a:xfrm>
            <a:off x="183822" y="351561"/>
            <a:ext cx="3630018" cy="523220"/>
          </a:xfrm>
          <a:prstGeom prst="rect">
            <a:avLst/>
          </a:prstGeom>
          <a:noFill/>
        </p:spPr>
        <p:txBody>
          <a:bodyPr wrap="square" rtlCol="0">
            <a:spAutoFit/>
          </a:bodyPr>
          <a:lstStyle/>
          <a:p>
            <a:pPr eaLnBrk="0" fontAlgn="base" hangingPunct="0">
              <a:lnSpc>
                <a:spcPct val="100000"/>
              </a:lnSpc>
              <a:spcAft>
                <a:spcPct val="0"/>
              </a:spcAft>
            </a:pPr>
            <a:r>
              <a:rPr lang="en-US" altLang="x-none" sz="2800" b="1" i="1" dirty="0">
                <a:solidFill>
                  <a:schemeClr val="bg1"/>
                </a:solidFill>
                <a:latin typeface="Source Sans Pro" charset="0"/>
                <a:ea typeface="Source Sans Pro" charset="0"/>
                <a:cs typeface="Source Sans Pro" charset="0"/>
              </a:rPr>
              <a:t>Africa</a:t>
            </a:r>
            <a:endParaRPr lang="en-US" altLang="x-none" sz="1600" dirty="0">
              <a:solidFill>
                <a:schemeClr val="bg1"/>
              </a:solidFill>
              <a:latin typeface="Source Sans Pro" charset="0"/>
              <a:ea typeface="Source Sans Pro" charset="0"/>
              <a:cs typeface="Source Sans Pro" charset="0"/>
            </a:endParaRPr>
          </a:p>
        </p:txBody>
      </p:sp>
      <p:pic>
        <p:nvPicPr>
          <p:cNvPr id="4" name="Picture 3">
            <a:extLst>
              <a:ext uri="{FF2B5EF4-FFF2-40B4-BE49-F238E27FC236}">
                <a16:creationId xmlns:a16="http://schemas.microsoft.com/office/drawing/2014/main" id="{0DACE861-816D-164D-A162-E469DD6C13D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35030" y="246965"/>
            <a:ext cx="8151570" cy="5477430"/>
          </a:xfrm>
          <a:prstGeom prst="rect">
            <a:avLst/>
          </a:prstGeom>
        </p:spPr>
      </p:pic>
      <p:sp>
        <p:nvSpPr>
          <p:cNvPr id="14" name="Rectangle 13">
            <a:extLst>
              <a:ext uri="{FF2B5EF4-FFF2-40B4-BE49-F238E27FC236}">
                <a16:creationId xmlns:a16="http://schemas.microsoft.com/office/drawing/2014/main" id="{D283A13A-DA59-9A4D-9090-AB18FB0B5F1A}"/>
              </a:ext>
            </a:extLst>
          </p:cNvPr>
          <p:cNvSpPr/>
          <p:nvPr/>
        </p:nvSpPr>
        <p:spPr>
          <a:xfrm>
            <a:off x="-91440" y="1244769"/>
            <a:ext cx="386910" cy="5613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6031825-B211-024C-A80A-B511E4581E8A}"/>
              </a:ext>
            </a:extLst>
          </p:cNvPr>
          <p:cNvSpPr/>
          <p:nvPr/>
        </p:nvSpPr>
        <p:spPr>
          <a:xfrm rot="5400000">
            <a:off x="1788655" y="4875037"/>
            <a:ext cx="237485" cy="38148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7969D5CB-C9C4-EE4A-92E3-C19D12F0E7C9}"/>
              </a:ext>
            </a:extLst>
          </p:cNvPr>
          <p:cNvSpPr/>
          <p:nvPr/>
        </p:nvSpPr>
        <p:spPr>
          <a:xfrm>
            <a:off x="1973580" y="5382260"/>
            <a:ext cx="78740" cy="7874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58191128"/>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1CC119C-561B-4B45-BC62-4B1EFFFF0E1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20044" y="2085876"/>
            <a:ext cx="13057391" cy="7259408"/>
          </a:xfrm>
          <a:prstGeom prst="rect">
            <a:avLst/>
          </a:prstGeom>
        </p:spPr>
      </p:pic>
      <p:sp>
        <p:nvSpPr>
          <p:cNvPr id="9" name="Rectangle 8">
            <a:extLst>
              <a:ext uri="{FF2B5EF4-FFF2-40B4-BE49-F238E27FC236}">
                <a16:creationId xmlns:a16="http://schemas.microsoft.com/office/drawing/2014/main" id="{22FBBE82-8EE2-2A4F-A46A-BC2461D001A2}"/>
              </a:ext>
            </a:extLst>
          </p:cNvPr>
          <p:cNvSpPr/>
          <p:nvPr/>
        </p:nvSpPr>
        <p:spPr>
          <a:xfrm>
            <a:off x="-167640" y="-18113"/>
            <a:ext cx="12715240" cy="4124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A0C78A6-901F-A042-B229-E84B211F9009}"/>
              </a:ext>
            </a:extLst>
          </p:cNvPr>
          <p:cNvSpPr/>
          <p:nvPr/>
        </p:nvSpPr>
        <p:spPr>
          <a:xfrm>
            <a:off x="3815760" y="3388534"/>
            <a:ext cx="12715240" cy="3997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4981918-6AD1-7040-90AB-0C95AACEB678}"/>
              </a:ext>
            </a:extLst>
          </p:cNvPr>
          <p:cNvSpPr/>
          <p:nvPr/>
        </p:nvSpPr>
        <p:spPr>
          <a:xfrm>
            <a:off x="-91440" y="1244769"/>
            <a:ext cx="386910" cy="5613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DAE64B9-95BC-9B4C-B08C-1E5D1EE675C9}"/>
              </a:ext>
            </a:extLst>
          </p:cNvPr>
          <p:cNvSpPr/>
          <p:nvPr/>
        </p:nvSpPr>
        <p:spPr>
          <a:xfrm rot="5400000">
            <a:off x="1788655" y="4875037"/>
            <a:ext cx="237485" cy="38148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188CC18F-D194-664E-A46B-C7FC53356647}"/>
              </a:ext>
            </a:extLst>
          </p:cNvPr>
          <p:cNvSpPr/>
          <p:nvPr/>
        </p:nvSpPr>
        <p:spPr>
          <a:xfrm>
            <a:off x="1973580" y="5382260"/>
            <a:ext cx="78740" cy="7874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246965"/>
            <a:ext cx="3813840" cy="685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schemeClr val="bg2">
                  <a:lumMod val="75000"/>
                </a:schemeClr>
              </a:solidFill>
            </a:endParaRPr>
          </a:p>
        </p:txBody>
      </p:sp>
      <p:sp>
        <p:nvSpPr>
          <p:cNvPr id="2" name="Rectangle 1"/>
          <p:cNvSpPr/>
          <p:nvPr/>
        </p:nvSpPr>
        <p:spPr>
          <a:xfrm>
            <a:off x="221190" y="932764"/>
            <a:ext cx="3592650" cy="584775"/>
          </a:xfrm>
          <a:prstGeom prst="rect">
            <a:avLst/>
          </a:prstGeom>
        </p:spPr>
        <p:txBody>
          <a:bodyPr wrap="square">
            <a:spAutoFit/>
          </a:bodyPr>
          <a:lstStyle/>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p:txBody>
      </p:sp>
      <p:sp>
        <p:nvSpPr>
          <p:cNvPr id="10" name="TextBox 9"/>
          <p:cNvSpPr txBox="1"/>
          <p:nvPr/>
        </p:nvSpPr>
        <p:spPr>
          <a:xfrm>
            <a:off x="4035030" y="6389056"/>
            <a:ext cx="8147235" cy="276999"/>
          </a:xfrm>
          <a:prstGeom prst="rect">
            <a:avLst/>
          </a:prstGeom>
          <a:noFill/>
        </p:spPr>
        <p:txBody>
          <a:bodyPr wrap="square" rtlCol="0">
            <a:spAutoFit/>
          </a:bodyPr>
          <a:lstStyle/>
          <a:p>
            <a:pPr eaLnBrk="0" fontAlgn="base" hangingPunct="0">
              <a:spcBef>
                <a:spcPct val="0"/>
              </a:spcBef>
              <a:spcAft>
                <a:spcPct val="0"/>
              </a:spcAft>
            </a:pPr>
            <a:r>
              <a:rPr lang="en-GB" altLang="x-none" sz="1200" dirty="0">
                <a:solidFill>
                  <a:schemeClr val="bg2">
                    <a:lumMod val="50000"/>
                  </a:schemeClr>
                </a:solidFill>
                <a:latin typeface="Source Sans Pro" charset="0"/>
                <a:ea typeface="Source Sans Pro" charset="0"/>
                <a:cs typeface="Source Sans Pro" charset="0"/>
              </a:rPr>
              <a:t>Cape Coast Castle (2004) CC BY 2.0</a:t>
            </a:r>
          </a:p>
        </p:txBody>
      </p:sp>
      <p:sp>
        <p:nvSpPr>
          <p:cNvPr id="13" name="Rectangle 9"/>
          <p:cNvSpPr>
            <a:spLocks noChangeArrowheads="1"/>
          </p:cNvSpPr>
          <p:nvPr/>
        </p:nvSpPr>
        <p:spPr bwMode="auto">
          <a:xfrm>
            <a:off x="11118072" y="6596390"/>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2">
                    <a:lumMod val="50000"/>
                  </a:schemeClr>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2">
                    <a:lumMod val="50000"/>
                  </a:schemeClr>
                </a:solidFill>
                <a:effectLst/>
                <a:latin typeface="Linux Libertine" charset="0"/>
                <a:ea typeface="Linux Libertine" charset="0"/>
                <a:cs typeface="Linux Libertine" charset="0"/>
              </a:rPr>
              <a:t> </a:t>
            </a:r>
            <a:r>
              <a:rPr lang="de-DE" sz="1050" dirty="0">
                <a:solidFill>
                  <a:schemeClr val="bg2">
                    <a:lumMod val="50000"/>
                  </a:schemeClr>
                </a:solidFill>
              </a:rPr>
              <a:t>©</a:t>
            </a:r>
            <a:r>
              <a:rPr lang="en-US" altLang="x-none" sz="1050" dirty="0">
                <a:solidFill>
                  <a:schemeClr val="bg2">
                    <a:lumMod val="50000"/>
                  </a:schemeClr>
                </a:solidFill>
                <a:latin typeface="Source Sans Pro" charset="0"/>
                <a:ea typeface="Source Sans Pro" charset="0"/>
                <a:cs typeface="Source Sans Pro" charset="0"/>
              </a:rPr>
              <a:t>2019. </a:t>
            </a:r>
            <a:endParaRPr kumimoji="0" lang="x-none" altLang="x-none" sz="1050" b="1" u="none" strike="noStrike" cap="none" normalizeH="0" baseline="0" dirty="0">
              <a:ln>
                <a:noFill/>
              </a:ln>
              <a:solidFill>
                <a:schemeClr val="bg2">
                  <a:lumMod val="50000"/>
                </a:schemeClr>
              </a:solidFill>
              <a:effectLst/>
              <a:latin typeface="Source Sans Pro Semibold" charset="0"/>
              <a:ea typeface="Source Sans Pro Semibold" charset="0"/>
              <a:cs typeface="Source Sans Pro Semibold" charset="0"/>
            </a:endParaRPr>
          </a:p>
        </p:txBody>
      </p:sp>
      <p:sp>
        <p:nvSpPr>
          <p:cNvPr id="15" name="TextBox 14"/>
          <p:cNvSpPr txBox="1"/>
          <p:nvPr/>
        </p:nvSpPr>
        <p:spPr>
          <a:xfrm>
            <a:off x="183822" y="351561"/>
            <a:ext cx="3630018" cy="523220"/>
          </a:xfrm>
          <a:prstGeom prst="rect">
            <a:avLst/>
          </a:prstGeom>
          <a:noFill/>
        </p:spPr>
        <p:txBody>
          <a:bodyPr wrap="square" rtlCol="0">
            <a:spAutoFit/>
          </a:bodyPr>
          <a:lstStyle/>
          <a:p>
            <a:pPr eaLnBrk="0" fontAlgn="base" hangingPunct="0">
              <a:lnSpc>
                <a:spcPct val="100000"/>
              </a:lnSpc>
              <a:spcAft>
                <a:spcPct val="0"/>
              </a:spcAft>
            </a:pPr>
            <a:r>
              <a:rPr lang="en-US" altLang="x-none" sz="2800" b="1" i="1" dirty="0">
                <a:solidFill>
                  <a:schemeClr val="bg1"/>
                </a:solidFill>
                <a:latin typeface="Source Sans Pro" charset="0"/>
                <a:ea typeface="Source Sans Pro" charset="0"/>
                <a:cs typeface="Source Sans Pro" charset="0"/>
              </a:rPr>
              <a:t>Africa</a:t>
            </a:r>
            <a:endParaRPr lang="en-US" altLang="x-none" sz="1600" dirty="0">
              <a:solidFill>
                <a:schemeClr val="bg1"/>
              </a:solidFill>
              <a:latin typeface="Source Sans Pro" charset="0"/>
              <a:ea typeface="Source Sans Pro" charset="0"/>
              <a:cs typeface="Source Sans Pro" charset="0"/>
            </a:endParaRPr>
          </a:p>
        </p:txBody>
      </p:sp>
      <p:pic>
        <p:nvPicPr>
          <p:cNvPr id="3" name="Picture 2">
            <a:extLst>
              <a:ext uri="{FF2B5EF4-FFF2-40B4-BE49-F238E27FC236}">
                <a16:creationId xmlns:a16="http://schemas.microsoft.com/office/drawing/2014/main" id="{D91A989D-E350-D346-B761-43EC5100CCE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35030" y="260273"/>
            <a:ext cx="8171711" cy="6128783"/>
          </a:xfrm>
          <a:prstGeom prst="rect">
            <a:avLst/>
          </a:prstGeom>
        </p:spPr>
      </p:pic>
    </p:spTree>
    <p:extLst>
      <p:ext uri="{BB962C8B-B14F-4D97-AF65-F5344CB8AC3E}">
        <p14:creationId xmlns:p14="http://schemas.microsoft.com/office/powerpoint/2010/main" val="3073787911"/>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32D3CB8-A10A-7F41-B279-0B54F0F208E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59479" y="1644377"/>
            <a:ext cx="13057391" cy="7259408"/>
          </a:xfrm>
          <a:prstGeom prst="rect">
            <a:avLst/>
          </a:prstGeom>
        </p:spPr>
      </p:pic>
      <p:sp>
        <p:nvSpPr>
          <p:cNvPr id="9" name="Rectangle 8">
            <a:extLst>
              <a:ext uri="{FF2B5EF4-FFF2-40B4-BE49-F238E27FC236}">
                <a16:creationId xmlns:a16="http://schemas.microsoft.com/office/drawing/2014/main" id="{91AC6B74-4D5F-1948-B78C-B52EFA17D7C7}"/>
              </a:ext>
            </a:extLst>
          </p:cNvPr>
          <p:cNvSpPr/>
          <p:nvPr/>
        </p:nvSpPr>
        <p:spPr>
          <a:xfrm>
            <a:off x="-167640" y="-18113"/>
            <a:ext cx="12715240" cy="4124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7089DF0-A83D-264F-A321-9C698169B1B9}"/>
              </a:ext>
            </a:extLst>
          </p:cNvPr>
          <p:cNvSpPr/>
          <p:nvPr/>
        </p:nvSpPr>
        <p:spPr>
          <a:xfrm>
            <a:off x="3815760" y="3388534"/>
            <a:ext cx="12715240" cy="3997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567ADC5-0FE5-0D4F-A9A2-801027EEAED9}"/>
              </a:ext>
            </a:extLst>
          </p:cNvPr>
          <p:cNvSpPr/>
          <p:nvPr/>
        </p:nvSpPr>
        <p:spPr>
          <a:xfrm>
            <a:off x="-91440" y="1244769"/>
            <a:ext cx="386910" cy="5613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87DF683-7190-C541-9A09-A26D7F3D8DA6}"/>
              </a:ext>
            </a:extLst>
          </p:cNvPr>
          <p:cNvSpPr/>
          <p:nvPr/>
        </p:nvSpPr>
        <p:spPr>
          <a:xfrm rot="5400000">
            <a:off x="1788655" y="4875037"/>
            <a:ext cx="237485" cy="38148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9CE750DE-6C64-094A-9654-839E6754549E}"/>
              </a:ext>
            </a:extLst>
          </p:cNvPr>
          <p:cNvSpPr/>
          <p:nvPr/>
        </p:nvSpPr>
        <p:spPr>
          <a:xfrm>
            <a:off x="1973580" y="5382260"/>
            <a:ext cx="78740" cy="7874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246965"/>
            <a:ext cx="3813840" cy="685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schemeClr val="bg2">
                  <a:lumMod val="75000"/>
                </a:schemeClr>
              </a:solidFill>
            </a:endParaRPr>
          </a:p>
        </p:txBody>
      </p:sp>
      <p:sp>
        <p:nvSpPr>
          <p:cNvPr id="2" name="Rectangle 1"/>
          <p:cNvSpPr/>
          <p:nvPr/>
        </p:nvSpPr>
        <p:spPr>
          <a:xfrm>
            <a:off x="221190" y="932764"/>
            <a:ext cx="3592650" cy="584775"/>
          </a:xfrm>
          <a:prstGeom prst="rect">
            <a:avLst/>
          </a:prstGeom>
        </p:spPr>
        <p:txBody>
          <a:bodyPr wrap="square">
            <a:spAutoFit/>
          </a:bodyPr>
          <a:lstStyle/>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p:txBody>
      </p:sp>
      <p:sp>
        <p:nvSpPr>
          <p:cNvPr id="10" name="TextBox 9"/>
          <p:cNvSpPr txBox="1"/>
          <p:nvPr/>
        </p:nvSpPr>
        <p:spPr>
          <a:xfrm>
            <a:off x="4027593" y="6197111"/>
            <a:ext cx="8147235" cy="276999"/>
          </a:xfrm>
          <a:prstGeom prst="rect">
            <a:avLst/>
          </a:prstGeom>
          <a:noFill/>
        </p:spPr>
        <p:txBody>
          <a:bodyPr wrap="square" rtlCol="0">
            <a:spAutoFit/>
          </a:bodyPr>
          <a:lstStyle/>
          <a:p>
            <a:pPr eaLnBrk="0" fontAlgn="base" hangingPunct="0">
              <a:spcBef>
                <a:spcPct val="0"/>
              </a:spcBef>
              <a:spcAft>
                <a:spcPct val="0"/>
              </a:spcAft>
            </a:pPr>
            <a:r>
              <a:rPr lang="en-GB" altLang="x-none" sz="1200" dirty="0">
                <a:solidFill>
                  <a:schemeClr val="bg2">
                    <a:lumMod val="50000"/>
                  </a:schemeClr>
                </a:solidFill>
                <a:latin typeface="Source Sans Pro" charset="0"/>
                <a:ea typeface="Source Sans Pro" charset="0"/>
                <a:cs typeface="Source Sans Pro" charset="0"/>
              </a:rPr>
              <a:t>Zanzibar Slave Market (1860) Public domain</a:t>
            </a:r>
          </a:p>
        </p:txBody>
      </p:sp>
      <p:sp>
        <p:nvSpPr>
          <p:cNvPr id="13" name="Rectangle 9"/>
          <p:cNvSpPr>
            <a:spLocks noChangeArrowheads="1"/>
          </p:cNvSpPr>
          <p:nvPr/>
        </p:nvSpPr>
        <p:spPr bwMode="auto">
          <a:xfrm>
            <a:off x="11118072" y="6596390"/>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2">
                    <a:lumMod val="50000"/>
                  </a:schemeClr>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2">
                    <a:lumMod val="50000"/>
                  </a:schemeClr>
                </a:solidFill>
                <a:effectLst/>
                <a:latin typeface="Linux Libertine" charset="0"/>
                <a:ea typeface="Linux Libertine" charset="0"/>
                <a:cs typeface="Linux Libertine" charset="0"/>
              </a:rPr>
              <a:t> </a:t>
            </a:r>
            <a:r>
              <a:rPr lang="de-DE" sz="1050" dirty="0">
                <a:solidFill>
                  <a:schemeClr val="bg2">
                    <a:lumMod val="50000"/>
                  </a:schemeClr>
                </a:solidFill>
              </a:rPr>
              <a:t>©</a:t>
            </a:r>
            <a:r>
              <a:rPr lang="en-US" altLang="x-none" sz="1050" dirty="0">
                <a:solidFill>
                  <a:schemeClr val="bg2">
                    <a:lumMod val="50000"/>
                  </a:schemeClr>
                </a:solidFill>
                <a:latin typeface="Source Sans Pro" charset="0"/>
                <a:ea typeface="Source Sans Pro" charset="0"/>
                <a:cs typeface="Source Sans Pro" charset="0"/>
              </a:rPr>
              <a:t>2019. </a:t>
            </a:r>
            <a:endParaRPr kumimoji="0" lang="x-none" altLang="x-none" sz="1050" b="1" u="none" strike="noStrike" cap="none" normalizeH="0" baseline="0" dirty="0">
              <a:ln>
                <a:noFill/>
              </a:ln>
              <a:solidFill>
                <a:schemeClr val="bg2">
                  <a:lumMod val="50000"/>
                </a:schemeClr>
              </a:solidFill>
              <a:effectLst/>
              <a:latin typeface="Source Sans Pro Semibold" charset="0"/>
              <a:ea typeface="Source Sans Pro Semibold" charset="0"/>
              <a:cs typeface="Source Sans Pro Semibold" charset="0"/>
            </a:endParaRPr>
          </a:p>
        </p:txBody>
      </p:sp>
      <p:sp>
        <p:nvSpPr>
          <p:cNvPr id="15" name="TextBox 14"/>
          <p:cNvSpPr txBox="1"/>
          <p:nvPr/>
        </p:nvSpPr>
        <p:spPr>
          <a:xfrm>
            <a:off x="183822" y="351561"/>
            <a:ext cx="3630018" cy="523220"/>
          </a:xfrm>
          <a:prstGeom prst="rect">
            <a:avLst/>
          </a:prstGeom>
          <a:noFill/>
        </p:spPr>
        <p:txBody>
          <a:bodyPr wrap="square" rtlCol="0">
            <a:spAutoFit/>
          </a:bodyPr>
          <a:lstStyle/>
          <a:p>
            <a:pPr eaLnBrk="0" fontAlgn="base" hangingPunct="0">
              <a:lnSpc>
                <a:spcPct val="100000"/>
              </a:lnSpc>
              <a:spcAft>
                <a:spcPct val="0"/>
              </a:spcAft>
            </a:pPr>
            <a:r>
              <a:rPr lang="en-US" altLang="x-none" sz="2800" b="1" i="1" dirty="0">
                <a:solidFill>
                  <a:schemeClr val="bg1"/>
                </a:solidFill>
                <a:latin typeface="Source Sans Pro" charset="0"/>
                <a:ea typeface="Source Sans Pro" charset="0"/>
                <a:cs typeface="Source Sans Pro" charset="0"/>
              </a:rPr>
              <a:t>Africa</a:t>
            </a:r>
            <a:endParaRPr lang="en-US" altLang="x-none" sz="1600" dirty="0">
              <a:solidFill>
                <a:schemeClr val="bg1"/>
              </a:solidFill>
              <a:latin typeface="Source Sans Pro" charset="0"/>
              <a:ea typeface="Source Sans Pro" charset="0"/>
              <a:cs typeface="Source Sans Pro" charset="0"/>
            </a:endParaRPr>
          </a:p>
        </p:txBody>
      </p:sp>
      <p:pic>
        <p:nvPicPr>
          <p:cNvPr id="4" name="Picture 3">
            <a:extLst>
              <a:ext uri="{FF2B5EF4-FFF2-40B4-BE49-F238E27FC236}">
                <a16:creationId xmlns:a16="http://schemas.microsoft.com/office/drawing/2014/main" id="{C2101025-31AE-794F-AA22-F0A3300391F3}"/>
              </a:ext>
            </a:extLst>
          </p:cNvPr>
          <p:cNvPicPr>
            <a:picLocks noChangeAspect="1"/>
          </p:cNvPicPr>
          <p:nvPr/>
        </p:nvPicPr>
        <p:blipFill>
          <a:blip r:embed="rId4"/>
          <a:stretch>
            <a:fillRect/>
          </a:stretch>
        </p:blipFill>
        <p:spPr>
          <a:xfrm>
            <a:off x="3997662" y="246965"/>
            <a:ext cx="8207098" cy="5950146"/>
          </a:xfrm>
          <a:prstGeom prst="rect">
            <a:avLst/>
          </a:prstGeom>
        </p:spPr>
      </p:pic>
    </p:spTree>
    <p:extLst>
      <p:ext uri="{BB962C8B-B14F-4D97-AF65-F5344CB8AC3E}">
        <p14:creationId xmlns:p14="http://schemas.microsoft.com/office/powerpoint/2010/main" val="2281785537"/>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6AF2A12-61F0-154D-AEE1-EA64DC10A11F}"/>
              </a:ext>
            </a:extLst>
          </p:cNvPr>
          <p:cNvPicPr>
            <a:picLocks noChangeAspect="1"/>
          </p:cNvPicPr>
          <p:nvPr/>
        </p:nvPicPr>
        <p:blipFill>
          <a:blip r:embed="rId3"/>
          <a:stretch>
            <a:fillRect/>
          </a:stretch>
        </p:blipFill>
        <p:spPr>
          <a:xfrm>
            <a:off x="0" y="570258"/>
            <a:ext cx="12192000" cy="6026132"/>
          </a:xfrm>
          <a:prstGeom prst="rect">
            <a:avLst/>
          </a:prstGeom>
        </p:spPr>
      </p:pic>
      <p:sp>
        <p:nvSpPr>
          <p:cNvPr id="11" name="Rectangle 10"/>
          <p:cNvSpPr/>
          <p:nvPr/>
        </p:nvSpPr>
        <p:spPr>
          <a:xfrm>
            <a:off x="0" y="246965"/>
            <a:ext cx="3813840" cy="685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schemeClr val="bg2">
                  <a:lumMod val="75000"/>
                </a:schemeClr>
              </a:solidFill>
            </a:endParaRPr>
          </a:p>
        </p:txBody>
      </p:sp>
      <p:sp>
        <p:nvSpPr>
          <p:cNvPr id="2" name="Rectangle 1"/>
          <p:cNvSpPr/>
          <p:nvPr/>
        </p:nvSpPr>
        <p:spPr>
          <a:xfrm>
            <a:off x="221190" y="932764"/>
            <a:ext cx="3592650" cy="584775"/>
          </a:xfrm>
          <a:prstGeom prst="rect">
            <a:avLst/>
          </a:prstGeom>
        </p:spPr>
        <p:txBody>
          <a:bodyPr wrap="square">
            <a:spAutoFit/>
          </a:bodyPr>
          <a:lstStyle/>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p:txBody>
      </p:sp>
      <p:sp>
        <p:nvSpPr>
          <p:cNvPr id="10" name="TextBox 9"/>
          <p:cNvSpPr txBox="1"/>
          <p:nvPr/>
        </p:nvSpPr>
        <p:spPr>
          <a:xfrm>
            <a:off x="0" y="6596390"/>
            <a:ext cx="8147235" cy="276999"/>
          </a:xfrm>
          <a:prstGeom prst="rect">
            <a:avLst/>
          </a:prstGeom>
          <a:noFill/>
        </p:spPr>
        <p:txBody>
          <a:bodyPr wrap="square" rtlCol="0">
            <a:spAutoFit/>
          </a:bodyPr>
          <a:lstStyle/>
          <a:p>
            <a:pPr eaLnBrk="0" fontAlgn="base" hangingPunct="0">
              <a:spcBef>
                <a:spcPct val="0"/>
              </a:spcBef>
              <a:spcAft>
                <a:spcPct val="0"/>
              </a:spcAft>
            </a:pPr>
            <a:r>
              <a:rPr lang="en-GB" altLang="x-none" sz="1200" dirty="0">
                <a:solidFill>
                  <a:schemeClr val="bg2">
                    <a:lumMod val="50000"/>
                  </a:schemeClr>
                </a:solidFill>
                <a:latin typeface="Source Sans Pro" charset="0"/>
                <a:ea typeface="Source Sans Pro" charset="0"/>
                <a:cs typeface="Source Sans Pro" charset="0"/>
              </a:rPr>
              <a:t>Greenmarket Square, Cape Town, South Africa (1764) Public domain</a:t>
            </a:r>
          </a:p>
        </p:txBody>
      </p:sp>
      <p:sp>
        <p:nvSpPr>
          <p:cNvPr id="13" name="Rectangle 9"/>
          <p:cNvSpPr>
            <a:spLocks noChangeArrowheads="1"/>
          </p:cNvSpPr>
          <p:nvPr/>
        </p:nvSpPr>
        <p:spPr bwMode="auto">
          <a:xfrm>
            <a:off x="11118072" y="6596390"/>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2">
                    <a:lumMod val="50000"/>
                  </a:schemeClr>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2">
                    <a:lumMod val="50000"/>
                  </a:schemeClr>
                </a:solidFill>
                <a:effectLst/>
                <a:latin typeface="Linux Libertine" charset="0"/>
                <a:ea typeface="Linux Libertine" charset="0"/>
                <a:cs typeface="Linux Libertine" charset="0"/>
              </a:rPr>
              <a:t> </a:t>
            </a:r>
            <a:r>
              <a:rPr lang="de-DE" sz="1050" dirty="0">
                <a:solidFill>
                  <a:schemeClr val="bg2">
                    <a:lumMod val="50000"/>
                  </a:schemeClr>
                </a:solidFill>
              </a:rPr>
              <a:t>©</a:t>
            </a:r>
            <a:r>
              <a:rPr lang="en-US" altLang="x-none" sz="1050" dirty="0">
                <a:solidFill>
                  <a:schemeClr val="bg2">
                    <a:lumMod val="50000"/>
                  </a:schemeClr>
                </a:solidFill>
                <a:latin typeface="Source Sans Pro" charset="0"/>
                <a:ea typeface="Source Sans Pro" charset="0"/>
                <a:cs typeface="Source Sans Pro" charset="0"/>
              </a:rPr>
              <a:t>2019. </a:t>
            </a:r>
            <a:endParaRPr kumimoji="0" lang="x-none" altLang="x-none" sz="1050" b="1" u="none" strike="noStrike" cap="none" normalizeH="0" baseline="0" dirty="0">
              <a:ln>
                <a:noFill/>
              </a:ln>
              <a:solidFill>
                <a:schemeClr val="bg2">
                  <a:lumMod val="50000"/>
                </a:schemeClr>
              </a:solidFill>
              <a:effectLst/>
              <a:latin typeface="Source Sans Pro Semibold" charset="0"/>
              <a:ea typeface="Source Sans Pro Semibold" charset="0"/>
              <a:cs typeface="Source Sans Pro Semibold" charset="0"/>
            </a:endParaRPr>
          </a:p>
        </p:txBody>
      </p:sp>
      <p:sp>
        <p:nvSpPr>
          <p:cNvPr id="15" name="TextBox 14"/>
          <p:cNvSpPr txBox="1"/>
          <p:nvPr/>
        </p:nvSpPr>
        <p:spPr>
          <a:xfrm>
            <a:off x="183822" y="351561"/>
            <a:ext cx="3630018" cy="523220"/>
          </a:xfrm>
          <a:prstGeom prst="rect">
            <a:avLst/>
          </a:prstGeom>
          <a:noFill/>
        </p:spPr>
        <p:txBody>
          <a:bodyPr wrap="square" rtlCol="0">
            <a:spAutoFit/>
          </a:bodyPr>
          <a:lstStyle/>
          <a:p>
            <a:pPr eaLnBrk="0" fontAlgn="base" hangingPunct="0">
              <a:lnSpc>
                <a:spcPct val="100000"/>
              </a:lnSpc>
              <a:spcAft>
                <a:spcPct val="0"/>
              </a:spcAft>
            </a:pPr>
            <a:r>
              <a:rPr lang="en-US" altLang="x-none" sz="2800" b="1" i="1" dirty="0">
                <a:solidFill>
                  <a:schemeClr val="bg1"/>
                </a:solidFill>
                <a:latin typeface="Source Sans Pro" charset="0"/>
                <a:ea typeface="Source Sans Pro" charset="0"/>
                <a:cs typeface="Source Sans Pro" charset="0"/>
              </a:rPr>
              <a:t>Africa</a:t>
            </a:r>
            <a:endParaRPr lang="en-US" altLang="x-none" sz="1600" dirty="0">
              <a:solidFill>
                <a:schemeClr val="bg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3448635930"/>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CFFCAAE5-0346-FA4D-A6DA-494EA5831BAF}"/>
              </a:ext>
            </a:extLst>
          </p:cNvPr>
          <p:cNvPicPr>
            <a:picLocks noGrp="1" noChangeAspect="1"/>
          </p:cNvPicPr>
          <p:nvPr>
            <p:ph idx="1"/>
          </p:nvPr>
        </p:nvPicPr>
        <p:blipFill>
          <a:blip r:embed="rId3"/>
          <a:stretch>
            <a:fillRect/>
          </a:stretch>
        </p:blipFill>
        <p:spPr>
          <a:xfrm>
            <a:off x="2205318" y="251517"/>
            <a:ext cx="8195461" cy="6344873"/>
          </a:xfrm>
          <a:prstGeom prst="rect">
            <a:avLst/>
          </a:prstGeom>
        </p:spPr>
      </p:pic>
      <p:sp>
        <p:nvSpPr>
          <p:cNvPr id="5" name="Rectangle 9">
            <a:extLst>
              <a:ext uri="{FF2B5EF4-FFF2-40B4-BE49-F238E27FC236}">
                <a16:creationId xmlns:a16="http://schemas.microsoft.com/office/drawing/2014/main" id="{2C1BA19C-CBE8-E64F-A9FC-9483B41B7517}"/>
              </a:ext>
            </a:extLst>
          </p:cNvPr>
          <p:cNvSpPr>
            <a:spLocks noChangeArrowheads="1"/>
          </p:cNvSpPr>
          <p:nvPr/>
        </p:nvSpPr>
        <p:spPr bwMode="auto">
          <a:xfrm>
            <a:off x="11083566" y="6596390"/>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2">
                    <a:lumMod val="50000"/>
                  </a:schemeClr>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2">
                    <a:lumMod val="50000"/>
                  </a:schemeClr>
                </a:solidFill>
                <a:effectLst/>
                <a:latin typeface="Linux Libertine" charset="0"/>
                <a:ea typeface="Linux Libertine" charset="0"/>
                <a:cs typeface="Linux Libertine" charset="0"/>
              </a:rPr>
              <a:t> </a:t>
            </a:r>
            <a:r>
              <a:rPr lang="de-DE" sz="1050" dirty="0">
                <a:solidFill>
                  <a:schemeClr val="bg2">
                    <a:lumMod val="50000"/>
                  </a:schemeClr>
                </a:solidFill>
              </a:rPr>
              <a:t>©</a:t>
            </a:r>
            <a:r>
              <a:rPr lang="en-US" altLang="x-none" sz="1050" dirty="0">
                <a:solidFill>
                  <a:schemeClr val="bg2">
                    <a:lumMod val="50000"/>
                  </a:schemeClr>
                </a:solidFill>
                <a:latin typeface="Source Sans Pro" charset="0"/>
                <a:ea typeface="Source Sans Pro" charset="0"/>
                <a:cs typeface="Source Sans Pro" charset="0"/>
              </a:rPr>
              <a:t>2019. </a:t>
            </a:r>
            <a:endParaRPr kumimoji="0" lang="x-none" altLang="x-none" sz="1050" b="1" u="none" strike="noStrike" cap="none" normalizeH="0" baseline="0" dirty="0">
              <a:ln>
                <a:noFill/>
              </a:ln>
              <a:solidFill>
                <a:schemeClr val="bg2">
                  <a:lumMod val="50000"/>
                </a:schemeClr>
              </a:solidFill>
              <a:effectLst/>
              <a:latin typeface="Source Sans Pro Semibold" charset="0"/>
              <a:ea typeface="Source Sans Pro Semibold" charset="0"/>
              <a:cs typeface="Source Sans Pro Semibold" charset="0"/>
            </a:endParaRPr>
          </a:p>
        </p:txBody>
      </p:sp>
      <p:sp>
        <p:nvSpPr>
          <p:cNvPr id="6" name="Rectangle 5">
            <a:extLst>
              <a:ext uri="{FF2B5EF4-FFF2-40B4-BE49-F238E27FC236}">
                <a16:creationId xmlns:a16="http://schemas.microsoft.com/office/drawing/2014/main" id="{2A5AB5C8-2D78-0449-8EAA-A2BED17AB20F}"/>
              </a:ext>
            </a:extLst>
          </p:cNvPr>
          <p:cNvSpPr/>
          <p:nvPr/>
        </p:nvSpPr>
        <p:spPr>
          <a:xfrm>
            <a:off x="0" y="246965"/>
            <a:ext cx="3813840" cy="685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schemeClr val="bg2">
                  <a:lumMod val="75000"/>
                </a:schemeClr>
              </a:solidFill>
            </a:endParaRPr>
          </a:p>
        </p:txBody>
      </p:sp>
      <p:sp>
        <p:nvSpPr>
          <p:cNvPr id="7" name="TextBox 6">
            <a:extLst>
              <a:ext uri="{FF2B5EF4-FFF2-40B4-BE49-F238E27FC236}">
                <a16:creationId xmlns:a16="http://schemas.microsoft.com/office/drawing/2014/main" id="{D893525C-D10D-4446-B8E2-AF7AAB3AC5F4}"/>
              </a:ext>
            </a:extLst>
          </p:cNvPr>
          <p:cNvSpPr txBox="1"/>
          <p:nvPr/>
        </p:nvSpPr>
        <p:spPr>
          <a:xfrm>
            <a:off x="183822" y="351561"/>
            <a:ext cx="3630018" cy="523220"/>
          </a:xfrm>
          <a:prstGeom prst="rect">
            <a:avLst/>
          </a:prstGeom>
          <a:noFill/>
        </p:spPr>
        <p:txBody>
          <a:bodyPr wrap="square" rtlCol="0">
            <a:spAutoFit/>
          </a:bodyPr>
          <a:lstStyle/>
          <a:p>
            <a:pPr eaLnBrk="0" fontAlgn="base" hangingPunct="0">
              <a:lnSpc>
                <a:spcPct val="100000"/>
              </a:lnSpc>
              <a:spcAft>
                <a:spcPct val="0"/>
              </a:spcAft>
            </a:pPr>
            <a:r>
              <a:rPr lang="en-US" altLang="x-none" sz="2800" b="1" i="1" dirty="0">
                <a:solidFill>
                  <a:schemeClr val="bg1"/>
                </a:solidFill>
                <a:latin typeface="Source Sans Pro" charset="0"/>
                <a:ea typeface="Source Sans Pro" charset="0"/>
                <a:cs typeface="Source Sans Pro" charset="0"/>
              </a:rPr>
              <a:t>Americas</a:t>
            </a:r>
            <a:endParaRPr lang="en-US" altLang="x-none" sz="1600" dirty="0">
              <a:solidFill>
                <a:schemeClr val="bg1"/>
              </a:solidFill>
              <a:latin typeface="Source Sans Pro" charset="0"/>
              <a:ea typeface="Source Sans Pro" charset="0"/>
              <a:cs typeface="Source Sans Pro" charset="0"/>
            </a:endParaRPr>
          </a:p>
        </p:txBody>
      </p:sp>
      <p:sp>
        <p:nvSpPr>
          <p:cNvPr id="3" name="TextBox 2">
            <a:extLst>
              <a:ext uri="{FF2B5EF4-FFF2-40B4-BE49-F238E27FC236}">
                <a16:creationId xmlns:a16="http://schemas.microsoft.com/office/drawing/2014/main" id="{05CBD352-D5DC-FA4C-9E22-39833F392C18}"/>
              </a:ext>
            </a:extLst>
          </p:cNvPr>
          <p:cNvSpPr txBox="1"/>
          <p:nvPr/>
        </p:nvSpPr>
        <p:spPr>
          <a:xfrm>
            <a:off x="2366682" y="6741459"/>
            <a:ext cx="290464" cy="369332"/>
          </a:xfrm>
          <a:prstGeom prst="rect">
            <a:avLst/>
          </a:prstGeom>
          <a:noFill/>
        </p:spPr>
        <p:txBody>
          <a:bodyPr wrap="none" rtlCol="0">
            <a:spAutoFit/>
          </a:bodyPr>
          <a:lstStyle/>
          <a:p>
            <a:r>
              <a:rPr lang="en-US" dirty="0"/>
              <a:t>S</a:t>
            </a:r>
          </a:p>
        </p:txBody>
      </p:sp>
      <p:sp>
        <p:nvSpPr>
          <p:cNvPr id="10" name="Rectangle 9">
            <a:extLst>
              <a:ext uri="{FF2B5EF4-FFF2-40B4-BE49-F238E27FC236}">
                <a16:creationId xmlns:a16="http://schemas.microsoft.com/office/drawing/2014/main" id="{F6D588A6-8A03-2A49-AF96-5961D209FB25}"/>
              </a:ext>
            </a:extLst>
          </p:cNvPr>
          <p:cNvSpPr/>
          <p:nvPr/>
        </p:nvSpPr>
        <p:spPr>
          <a:xfrm>
            <a:off x="2205318" y="6534834"/>
            <a:ext cx="6884894" cy="369332"/>
          </a:xfrm>
          <a:prstGeom prst="rect">
            <a:avLst/>
          </a:prstGeom>
        </p:spPr>
        <p:txBody>
          <a:bodyPr wrap="square">
            <a:spAutoFit/>
          </a:bodyPr>
          <a:lstStyle/>
          <a:p>
            <a:pPr eaLnBrk="0" fontAlgn="base" hangingPunct="0">
              <a:spcBef>
                <a:spcPct val="0"/>
              </a:spcBef>
              <a:spcAft>
                <a:spcPct val="0"/>
              </a:spcAft>
            </a:pPr>
            <a:r>
              <a:rPr lang="en-GB" altLang="x-none" dirty="0">
                <a:solidFill>
                  <a:schemeClr val="bg2">
                    <a:lumMod val="50000"/>
                  </a:schemeClr>
                </a:solidFill>
                <a:latin typeface="Source Sans Pro" charset="0"/>
                <a:ea typeface="Source Sans Pro" charset="0"/>
                <a:cs typeface="Source Sans Pro" charset="0"/>
              </a:rPr>
              <a:t>Shirley Plantation, Charles River, Library </a:t>
            </a:r>
            <a:r>
              <a:rPr lang="en-GB" altLang="x-none">
                <a:solidFill>
                  <a:schemeClr val="bg2">
                    <a:lumMod val="50000"/>
                  </a:schemeClr>
                </a:solidFill>
                <a:latin typeface="Source Sans Pro" charset="0"/>
                <a:ea typeface="Source Sans Pro" charset="0"/>
                <a:cs typeface="Source Sans Pro" charset="0"/>
              </a:rPr>
              <a:t>of Congress</a:t>
            </a:r>
            <a:endParaRPr lang="en-GB" altLang="x-none" dirty="0">
              <a:solidFill>
                <a:schemeClr val="bg2">
                  <a:lumMod val="50000"/>
                </a:schemeClr>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13511811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02077037-47F0-BE48-B582-CDA0609EF19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55540" y="847210"/>
            <a:ext cx="13057391" cy="7259408"/>
          </a:xfrm>
          <a:prstGeom prst="rect">
            <a:avLst/>
          </a:prstGeom>
        </p:spPr>
      </p:pic>
      <p:sp>
        <p:nvSpPr>
          <p:cNvPr id="19" name="Rectangle 18">
            <a:extLst>
              <a:ext uri="{FF2B5EF4-FFF2-40B4-BE49-F238E27FC236}">
                <a16:creationId xmlns:a16="http://schemas.microsoft.com/office/drawing/2014/main" id="{F94C7866-C214-574B-9592-CE8FAD3AF0A4}"/>
              </a:ext>
            </a:extLst>
          </p:cNvPr>
          <p:cNvSpPr/>
          <p:nvPr/>
        </p:nvSpPr>
        <p:spPr>
          <a:xfrm>
            <a:off x="-167640" y="533977"/>
            <a:ext cx="12715240" cy="4124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96C49138-0777-4448-8FF6-FBAB378EF80B}"/>
              </a:ext>
            </a:extLst>
          </p:cNvPr>
          <p:cNvSpPr/>
          <p:nvPr/>
        </p:nvSpPr>
        <p:spPr>
          <a:xfrm>
            <a:off x="3815760" y="3388534"/>
            <a:ext cx="12715240" cy="3997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00DB2742-82F4-5340-A4F0-64ED9F7A2055}"/>
              </a:ext>
            </a:extLst>
          </p:cNvPr>
          <p:cNvSpPr/>
          <p:nvPr/>
        </p:nvSpPr>
        <p:spPr>
          <a:xfrm>
            <a:off x="-91440" y="1244769"/>
            <a:ext cx="386910" cy="5613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274B1C11-9CF3-2B42-8828-62CB446CD2DE}"/>
              </a:ext>
            </a:extLst>
          </p:cNvPr>
          <p:cNvSpPr/>
          <p:nvPr/>
        </p:nvSpPr>
        <p:spPr>
          <a:xfrm rot="5400000">
            <a:off x="1788655" y="4875037"/>
            <a:ext cx="237485" cy="38148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BAEB4FFC-6375-974B-9EA7-52477EC7E163}"/>
              </a:ext>
            </a:extLst>
          </p:cNvPr>
          <p:cNvSpPr/>
          <p:nvPr/>
        </p:nvSpPr>
        <p:spPr>
          <a:xfrm>
            <a:off x="1973580" y="5382260"/>
            <a:ext cx="78740" cy="7874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246965"/>
            <a:ext cx="3813840" cy="685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schemeClr val="bg2">
                  <a:lumMod val="75000"/>
                </a:schemeClr>
              </a:solidFill>
            </a:endParaRPr>
          </a:p>
        </p:txBody>
      </p:sp>
      <p:sp>
        <p:nvSpPr>
          <p:cNvPr id="2" name="Rectangle 1"/>
          <p:cNvSpPr/>
          <p:nvPr/>
        </p:nvSpPr>
        <p:spPr>
          <a:xfrm>
            <a:off x="221190" y="932764"/>
            <a:ext cx="3592650" cy="584775"/>
          </a:xfrm>
          <a:prstGeom prst="rect">
            <a:avLst/>
          </a:prstGeom>
        </p:spPr>
        <p:txBody>
          <a:bodyPr wrap="square">
            <a:spAutoFit/>
          </a:bodyPr>
          <a:lstStyle/>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p:txBody>
      </p:sp>
      <p:sp>
        <p:nvSpPr>
          <p:cNvPr id="10" name="TextBox 9"/>
          <p:cNvSpPr txBox="1"/>
          <p:nvPr/>
        </p:nvSpPr>
        <p:spPr>
          <a:xfrm>
            <a:off x="4044765" y="5657165"/>
            <a:ext cx="8147235" cy="276999"/>
          </a:xfrm>
          <a:prstGeom prst="rect">
            <a:avLst/>
          </a:prstGeom>
          <a:noFill/>
        </p:spPr>
        <p:txBody>
          <a:bodyPr wrap="square" rtlCol="0">
            <a:spAutoFit/>
          </a:bodyPr>
          <a:lstStyle/>
          <a:p>
            <a:pPr eaLnBrk="0" fontAlgn="base" hangingPunct="0">
              <a:spcBef>
                <a:spcPct val="0"/>
              </a:spcBef>
              <a:spcAft>
                <a:spcPct val="0"/>
              </a:spcAft>
            </a:pPr>
            <a:r>
              <a:rPr lang="en-GB" altLang="x-none" sz="1200" dirty="0" err="1">
                <a:solidFill>
                  <a:schemeClr val="bg2">
                    <a:lumMod val="50000"/>
                  </a:schemeClr>
                </a:solidFill>
                <a:latin typeface="Source Sans Pro" charset="0"/>
                <a:ea typeface="Source Sans Pro" charset="0"/>
                <a:cs typeface="Source Sans Pro" charset="0"/>
              </a:rPr>
              <a:t>Cais</a:t>
            </a:r>
            <a:r>
              <a:rPr lang="en-GB" altLang="x-none" sz="1200" dirty="0">
                <a:solidFill>
                  <a:schemeClr val="bg2">
                    <a:lumMod val="50000"/>
                  </a:schemeClr>
                </a:solidFill>
                <a:latin typeface="Source Sans Pro" charset="0"/>
                <a:ea typeface="Source Sans Pro" charset="0"/>
                <a:cs typeface="Source Sans Pro" charset="0"/>
              </a:rPr>
              <a:t> do </a:t>
            </a:r>
            <a:r>
              <a:rPr lang="en-GB" altLang="x-none" sz="1200" dirty="0" err="1">
                <a:solidFill>
                  <a:schemeClr val="bg2">
                    <a:lumMod val="50000"/>
                  </a:schemeClr>
                </a:solidFill>
                <a:latin typeface="Source Sans Pro" charset="0"/>
                <a:ea typeface="Source Sans Pro" charset="0"/>
                <a:cs typeface="Source Sans Pro" charset="0"/>
              </a:rPr>
              <a:t>Valongo</a:t>
            </a:r>
            <a:r>
              <a:rPr lang="en-GB" altLang="x-none" sz="1200" dirty="0">
                <a:solidFill>
                  <a:schemeClr val="bg2">
                    <a:lumMod val="50000"/>
                  </a:schemeClr>
                </a:solidFill>
                <a:latin typeface="Source Sans Pro" charset="0"/>
                <a:ea typeface="Source Sans Pro" charset="0"/>
                <a:cs typeface="Source Sans Pro" charset="0"/>
              </a:rPr>
              <a:t>, Rio </a:t>
            </a:r>
            <a:r>
              <a:rPr lang="en-GB" altLang="x-none" sz="1200">
                <a:solidFill>
                  <a:schemeClr val="bg2">
                    <a:lumMod val="50000"/>
                  </a:schemeClr>
                </a:solidFill>
                <a:latin typeface="Source Sans Pro" charset="0"/>
                <a:ea typeface="Source Sans Pro" charset="0"/>
                <a:cs typeface="Source Sans Pro" charset="0"/>
              </a:rPr>
              <a:t>de </a:t>
            </a:r>
            <a:r>
              <a:rPr lang="en-GB" altLang="x-none" sz="1200" dirty="0">
                <a:solidFill>
                  <a:schemeClr val="bg2">
                    <a:lumMod val="50000"/>
                  </a:schemeClr>
                </a:solidFill>
                <a:latin typeface="Source Sans Pro" charset="0"/>
                <a:ea typeface="Source Sans Pro" charset="0"/>
                <a:cs typeface="Source Sans Pro" charset="0"/>
              </a:rPr>
              <a:t>J</a:t>
            </a:r>
            <a:r>
              <a:rPr lang="en-GB" altLang="x-none" sz="1200">
                <a:solidFill>
                  <a:schemeClr val="bg2">
                    <a:lumMod val="50000"/>
                  </a:schemeClr>
                </a:solidFill>
                <a:latin typeface="Source Sans Pro" charset="0"/>
                <a:ea typeface="Source Sans Pro" charset="0"/>
                <a:cs typeface="Source Sans Pro" charset="0"/>
              </a:rPr>
              <a:t>aneiro</a:t>
            </a:r>
            <a:r>
              <a:rPr lang="en-GB" altLang="x-none" sz="1200" dirty="0">
                <a:solidFill>
                  <a:schemeClr val="bg2">
                    <a:lumMod val="50000"/>
                  </a:schemeClr>
                </a:solidFill>
                <a:latin typeface="Source Sans Pro" charset="0"/>
                <a:ea typeface="Source Sans Pro" charset="0"/>
                <a:cs typeface="Source Sans Pro" charset="0"/>
              </a:rPr>
              <a:t>, Brazil (2012) CC BY-SA 3.0</a:t>
            </a:r>
          </a:p>
        </p:txBody>
      </p:sp>
      <p:sp>
        <p:nvSpPr>
          <p:cNvPr id="13" name="Rectangle 9"/>
          <p:cNvSpPr>
            <a:spLocks noChangeArrowheads="1"/>
          </p:cNvSpPr>
          <p:nvPr/>
        </p:nvSpPr>
        <p:spPr bwMode="auto">
          <a:xfrm>
            <a:off x="11118072" y="6596390"/>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2">
                    <a:lumMod val="50000"/>
                  </a:schemeClr>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2">
                    <a:lumMod val="50000"/>
                  </a:schemeClr>
                </a:solidFill>
                <a:effectLst/>
                <a:latin typeface="Linux Libertine" charset="0"/>
                <a:ea typeface="Linux Libertine" charset="0"/>
                <a:cs typeface="Linux Libertine" charset="0"/>
              </a:rPr>
              <a:t> </a:t>
            </a:r>
            <a:r>
              <a:rPr lang="de-DE" sz="1050" dirty="0">
                <a:solidFill>
                  <a:schemeClr val="bg2">
                    <a:lumMod val="50000"/>
                  </a:schemeClr>
                </a:solidFill>
              </a:rPr>
              <a:t>©</a:t>
            </a:r>
            <a:r>
              <a:rPr lang="en-US" altLang="x-none" sz="1050" dirty="0">
                <a:solidFill>
                  <a:schemeClr val="bg2">
                    <a:lumMod val="50000"/>
                  </a:schemeClr>
                </a:solidFill>
                <a:latin typeface="Source Sans Pro" charset="0"/>
                <a:ea typeface="Source Sans Pro" charset="0"/>
                <a:cs typeface="Source Sans Pro" charset="0"/>
              </a:rPr>
              <a:t>2019. </a:t>
            </a:r>
            <a:endParaRPr kumimoji="0" lang="x-none" altLang="x-none" sz="1050" b="1" u="none" strike="noStrike" cap="none" normalizeH="0" baseline="0" dirty="0">
              <a:ln>
                <a:noFill/>
              </a:ln>
              <a:solidFill>
                <a:schemeClr val="bg2">
                  <a:lumMod val="50000"/>
                </a:schemeClr>
              </a:solidFill>
              <a:effectLst/>
              <a:latin typeface="Source Sans Pro Semibold" charset="0"/>
              <a:ea typeface="Source Sans Pro Semibold" charset="0"/>
              <a:cs typeface="Source Sans Pro Semibold" charset="0"/>
            </a:endParaRPr>
          </a:p>
        </p:txBody>
      </p:sp>
      <p:sp>
        <p:nvSpPr>
          <p:cNvPr id="15" name="TextBox 14"/>
          <p:cNvSpPr txBox="1"/>
          <p:nvPr/>
        </p:nvSpPr>
        <p:spPr>
          <a:xfrm>
            <a:off x="183822" y="351561"/>
            <a:ext cx="3630018" cy="523220"/>
          </a:xfrm>
          <a:prstGeom prst="rect">
            <a:avLst/>
          </a:prstGeom>
          <a:noFill/>
        </p:spPr>
        <p:txBody>
          <a:bodyPr wrap="square" rtlCol="0">
            <a:spAutoFit/>
          </a:bodyPr>
          <a:lstStyle/>
          <a:p>
            <a:pPr eaLnBrk="0" fontAlgn="base" hangingPunct="0">
              <a:lnSpc>
                <a:spcPct val="100000"/>
              </a:lnSpc>
              <a:spcAft>
                <a:spcPct val="0"/>
              </a:spcAft>
            </a:pPr>
            <a:r>
              <a:rPr lang="en-US" altLang="x-none" sz="2800" b="1" i="1" dirty="0">
                <a:solidFill>
                  <a:schemeClr val="bg1"/>
                </a:solidFill>
                <a:latin typeface="Source Sans Pro" charset="0"/>
                <a:ea typeface="Source Sans Pro" charset="0"/>
                <a:cs typeface="Source Sans Pro" charset="0"/>
              </a:rPr>
              <a:t>Americas</a:t>
            </a:r>
            <a:endParaRPr lang="en-US" altLang="x-none" sz="1600" dirty="0">
              <a:solidFill>
                <a:schemeClr val="bg1"/>
              </a:solidFill>
              <a:latin typeface="Source Sans Pro" charset="0"/>
              <a:ea typeface="Source Sans Pro" charset="0"/>
              <a:cs typeface="Source Sans Pro" charset="0"/>
            </a:endParaRPr>
          </a:p>
        </p:txBody>
      </p:sp>
      <p:pic>
        <p:nvPicPr>
          <p:cNvPr id="4" name="Picture 3">
            <a:extLst>
              <a:ext uri="{FF2B5EF4-FFF2-40B4-BE49-F238E27FC236}">
                <a16:creationId xmlns:a16="http://schemas.microsoft.com/office/drawing/2014/main" id="{33D1D1D1-2A29-744E-AC4C-71B4BC340C36}"/>
              </a:ext>
            </a:extLst>
          </p:cNvPr>
          <p:cNvPicPr>
            <a:picLocks noChangeAspect="1"/>
          </p:cNvPicPr>
          <p:nvPr/>
        </p:nvPicPr>
        <p:blipFill>
          <a:blip r:embed="rId4"/>
          <a:stretch>
            <a:fillRect/>
          </a:stretch>
        </p:blipFill>
        <p:spPr>
          <a:xfrm>
            <a:off x="4064000" y="246965"/>
            <a:ext cx="8128000" cy="5410200"/>
          </a:xfrm>
          <a:prstGeom prst="rect">
            <a:avLst/>
          </a:prstGeom>
        </p:spPr>
      </p:pic>
    </p:spTree>
    <p:extLst>
      <p:ext uri="{BB962C8B-B14F-4D97-AF65-F5344CB8AC3E}">
        <p14:creationId xmlns:p14="http://schemas.microsoft.com/office/powerpoint/2010/main" val="217467262"/>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9977DB8-655B-F747-8680-BD50B975569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86813" y="2349349"/>
            <a:ext cx="13057391" cy="7259408"/>
          </a:xfrm>
          <a:prstGeom prst="rect">
            <a:avLst/>
          </a:prstGeom>
        </p:spPr>
      </p:pic>
      <p:sp>
        <p:nvSpPr>
          <p:cNvPr id="9" name="Rectangle 8">
            <a:extLst>
              <a:ext uri="{FF2B5EF4-FFF2-40B4-BE49-F238E27FC236}">
                <a16:creationId xmlns:a16="http://schemas.microsoft.com/office/drawing/2014/main" id="{DAADA66B-1EBB-864C-BC54-AF8FD17D863B}"/>
              </a:ext>
            </a:extLst>
          </p:cNvPr>
          <p:cNvSpPr/>
          <p:nvPr/>
        </p:nvSpPr>
        <p:spPr>
          <a:xfrm>
            <a:off x="-167640" y="-18113"/>
            <a:ext cx="12715240" cy="4124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DA3B32C-A33E-E345-A6C6-C00147798F5D}"/>
              </a:ext>
            </a:extLst>
          </p:cNvPr>
          <p:cNvSpPr/>
          <p:nvPr/>
        </p:nvSpPr>
        <p:spPr>
          <a:xfrm>
            <a:off x="3815760" y="3388534"/>
            <a:ext cx="12715240" cy="3997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C25E3F5-F6DC-B54B-8272-31685B6E0863}"/>
              </a:ext>
            </a:extLst>
          </p:cNvPr>
          <p:cNvSpPr/>
          <p:nvPr/>
        </p:nvSpPr>
        <p:spPr>
          <a:xfrm>
            <a:off x="-91440" y="1244769"/>
            <a:ext cx="386910" cy="5613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ADF3D1A-F47B-9E4B-A974-489249F8FD53}"/>
              </a:ext>
            </a:extLst>
          </p:cNvPr>
          <p:cNvSpPr/>
          <p:nvPr/>
        </p:nvSpPr>
        <p:spPr>
          <a:xfrm rot="5400000">
            <a:off x="1788655" y="4875037"/>
            <a:ext cx="237485" cy="38148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6C700211-2212-D94C-8B0E-5AF74E6B04B9}"/>
              </a:ext>
            </a:extLst>
          </p:cNvPr>
          <p:cNvSpPr/>
          <p:nvPr/>
        </p:nvSpPr>
        <p:spPr>
          <a:xfrm>
            <a:off x="1973580" y="5382260"/>
            <a:ext cx="78740" cy="7874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FA972DC-7708-1C47-90F8-DF7223EBBA74}"/>
              </a:ext>
            </a:extLst>
          </p:cNvPr>
          <p:cNvPicPr>
            <a:picLocks noChangeAspect="1"/>
          </p:cNvPicPr>
          <p:nvPr/>
        </p:nvPicPr>
        <p:blipFill>
          <a:blip r:embed="rId4"/>
          <a:stretch>
            <a:fillRect/>
          </a:stretch>
        </p:blipFill>
        <p:spPr>
          <a:xfrm>
            <a:off x="3997662" y="246964"/>
            <a:ext cx="8465900" cy="6349425"/>
          </a:xfrm>
          <a:prstGeom prst="rect">
            <a:avLst/>
          </a:prstGeom>
        </p:spPr>
      </p:pic>
      <p:sp>
        <p:nvSpPr>
          <p:cNvPr id="11" name="Rectangle 10"/>
          <p:cNvSpPr/>
          <p:nvPr/>
        </p:nvSpPr>
        <p:spPr>
          <a:xfrm>
            <a:off x="0" y="246965"/>
            <a:ext cx="3813840" cy="685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schemeClr val="bg2">
                  <a:lumMod val="75000"/>
                </a:schemeClr>
              </a:solidFill>
            </a:endParaRPr>
          </a:p>
        </p:txBody>
      </p:sp>
      <p:sp>
        <p:nvSpPr>
          <p:cNvPr id="2" name="Rectangle 1"/>
          <p:cNvSpPr/>
          <p:nvPr/>
        </p:nvSpPr>
        <p:spPr>
          <a:xfrm>
            <a:off x="221190" y="932764"/>
            <a:ext cx="3592650" cy="584775"/>
          </a:xfrm>
          <a:prstGeom prst="rect">
            <a:avLst/>
          </a:prstGeom>
        </p:spPr>
        <p:txBody>
          <a:bodyPr wrap="square">
            <a:spAutoFit/>
          </a:bodyPr>
          <a:lstStyle/>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p:txBody>
      </p:sp>
      <p:sp>
        <p:nvSpPr>
          <p:cNvPr id="10" name="TextBox 9"/>
          <p:cNvSpPr txBox="1"/>
          <p:nvPr/>
        </p:nvSpPr>
        <p:spPr>
          <a:xfrm>
            <a:off x="3997662" y="6581001"/>
            <a:ext cx="8147235" cy="276999"/>
          </a:xfrm>
          <a:prstGeom prst="rect">
            <a:avLst/>
          </a:prstGeom>
          <a:noFill/>
        </p:spPr>
        <p:txBody>
          <a:bodyPr wrap="square" rtlCol="0">
            <a:spAutoFit/>
          </a:bodyPr>
          <a:lstStyle/>
          <a:p>
            <a:pPr eaLnBrk="0" fontAlgn="base" hangingPunct="0">
              <a:spcBef>
                <a:spcPct val="0"/>
              </a:spcBef>
              <a:spcAft>
                <a:spcPct val="0"/>
              </a:spcAft>
            </a:pPr>
            <a:r>
              <a:rPr lang="en-GB" altLang="x-none" sz="1200" dirty="0">
                <a:solidFill>
                  <a:schemeClr val="bg2">
                    <a:lumMod val="50000"/>
                  </a:schemeClr>
                </a:solidFill>
                <a:latin typeface="Source Sans Pro" charset="0"/>
                <a:ea typeface="Source Sans Pro" charset="0"/>
                <a:cs typeface="Source Sans Pro" charset="0"/>
              </a:rPr>
              <a:t>Slave Huts, Bonaire, Netherlands  (2007) CC BY-SA 1.0</a:t>
            </a:r>
          </a:p>
        </p:txBody>
      </p:sp>
      <p:sp>
        <p:nvSpPr>
          <p:cNvPr id="13" name="Rectangle 9"/>
          <p:cNvSpPr>
            <a:spLocks noChangeArrowheads="1"/>
          </p:cNvSpPr>
          <p:nvPr/>
        </p:nvSpPr>
        <p:spPr bwMode="auto">
          <a:xfrm>
            <a:off x="11118072" y="6596390"/>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2">
                    <a:lumMod val="50000"/>
                  </a:schemeClr>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2">
                    <a:lumMod val="50000"/>
                  </a:schemeClr>
                </a:solidFill>
                <a:effectLst/>
                <a:latin typeface="Linux Libertine" charset="0"/>
                <a:ea typeface="Linux Libertine" charset="0"/>
                <a:cs typeface="Linux Libertine" charset="0"/>
              </a:rPr>
              <a:t> </a:t>
            </a:r>
            <a:r>
              <a:rPr lang="de-DE" sz="1050" dirty="0">
                <a:solidFill>
                  <a:schemeClr val="bg2">
                    <a:lumMod val="50000"/>
                  </a:schemeClr>
                </a:solidFill>
              </a:rPr>
              <a:t>©</a:t>
            </a:r>
            <a:r>
              <a:rPr lang="en-US" altLang="x-none" sz="1050" dirty="0">
                <a:solidFill>
                  <a:schemeClr val="bg2">
                    <a:lumMod val="50000"/>
                  </a:schemeClr>
                </a:solidFill>
                <a:latin typeface="Source Sans Pro" charset="0"/>
                <a:ea typeface="Source Sans Pro" charset="0"/>
                <a:cs typeface="Source Sans Pro" charset="0"/>
              </a:rPr>
              <a:t>2019. </a:t>
            </a:r>
            <a:endParaRPr kumimoji="0" lang="x-none" altLang="x-none" sz="1050" b="1" u="none" strike="noStrike" cap="none" normalizeH="0" baseline="0" dirty="0">
              <a:ln>
                <a:noFill/>
              </a:ln>
              <a:solidFill>
                <a:schemeClr val="bg2">
                  <a:lumMod val="50000"/>
                </a:schemeClr>
              </a:solidFill>
              <a:effectLst/>
              <a:latin typeface="Source Sans Pro Semibold" charset="0"/>
              <a:ea typeface="Source Sans Pro Semibold" charset="0"/>
              <a:cs typeface="Source Sans Pro Semibold" charset="0"/>
            </a:endParaRPr>
          </a:p>
        </p:txBody>
      </p:sp>
      <p:sp>
        <p:nvSpPr>
          <p:cNvPr id="15" name="TextBox 14"/>
          <p:cNvSpPr txBox="1"/>
          <p:nvPr/>
        </p:nvSpPr>
        <p:spPr>
          <a:xfrm>
            <a:off x="183822" y="351561"/>
            <a:ext cx="3630018" cy="523220"/>
          </a:xfrm>
          <a:prstGeom prst="rect">
            <a:avLst/>
          </a:prstGeom>
          <a:noFill/>
        </p:spPr>
        <p:txBody>
          <a:bodyPr wrap="square" rtlCol="0">
            <a:spAutoFit/>
          </a:bodyPr>
          <a:lstStyle/>
          <a:p>
            <a:pPr eaLnBrk="0" fontAlgn="base" hangingPunct="0">
              <a:lnSpc>
                <a:spcPct val="100000"/>
              </a:lnSpc>
              <a:spcAft>
                <a:spcPct val="0"/>
              </a:spcAft>
            </a:pPr>
            <a:r>
              <a:rPr lang="en-US" altLang="x-none" sz="2800" b="1" i="1" dirty="0">
                <a:solidFill>
                  <a:schemeClr val="bg1"/>
                </a:solidFill>
                <a:latin typeface="Source Sans Pro" charset="0"/>
                <a:ea typeface="Source Sans Pro" charset="0"/>
                <a:cs typeface="Source Sans Pro" charset="0"/>
              </a:rPr>
              <a:t>Americas</a:t>
            </a:r>
            <a:endParaRPr lang="en-US" altLang="x-none" sz="1600" dirty="0">
              <a:solidFill>
                <a:schemeClr val="bg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1161085722"/>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50A4023-A9F1-9145-98D0-9C061ED3040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78322" y="3680609"/>
            <a:ext cx="13057391" cy="7259408"/>
          </a:xfrm>
          <a:prstGeom prst="rect">
            <a:avLst/>
          </a:prstGeom>
        </p:spPr>
      </p:pic>
      <p:sp>
        <p:nvSpPr>
          <p:cNvPr id="9" name="Rectangle 8">
            <a:extLst>
              <a:ext uri="{FF2B5EF4-FFF2-40B4-BE49-F238E27FC236}">
                <a16:creationId xmlns:a16="http://schemas.microsoft.com/office/drawing/2014/main" id="{4832BBD4-7934-714F-A9E7-981C20A4C211}"/>
              </a:ext>
            </a:extLst>
          </p:cNvPr>
          <p:cNvSpPr/>
          <p:nvPr/>
        </p:nvSpPr>
        <p:spPr>
          <a:xfrm>
            <a:off x="-167640" y="-18113"/>
            <a:ext cx="12715240" cy="4124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D5114F5-3C04-9447-A5F5-B9BE0FA99BA7}"/>
              </a:ext>
            </a:extLst>
          </p:cNvPr>
          <p:cNvSpPr/>
          <p:nvPr/>
        </p:nvSpPr>
        <p:spPr>
          <a:xfrm>
            <a:off x="3815760" y="3388534"/>
            <a:ext cx="12715240" cy="3997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ADDBCD8-6624-1E41-85BB-C50496830A48}"/>
              </a:ext>
            </a:extLst>
          </p:cNvPr>
          <p:cNvSpPr/>
          <p:nvPr/>
        </p:nvSpPr>
        <p:spPr>
          <a:xfrm>
            <a:off x="-91440" y="1244769"/>
            <a:ext cx="386910" cy="5613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9FE8E2D-1CEC-BF44-8790-642EC69FF181}"/>
              </a:ext>
            </a:extLst>
          </p:cNvPr>
          <p:cNvSpPr/>
          <p:nvPr/>
        </p:nvSpPr>
        <p:spPr>
          <a:xfrm rot="5400000">
            <a:off x="1788655" y="4875037"/>
            <a:ext cx="237485" cy="38148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055288CB-BEFC-E64C-9042-2409B0849C93}"/>
              </a:ext>
            </a:extLst>
          </p:cNvPr>
          <p:cNvSpPr/>
          <p:nvPr/>
        </p:nvSpPr>
        <p:spPr>
          <a:xfrm>
            <a:off x="1973580" y="5382260"/>
            <a:ext cx="78740" cy="7874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246965"/>
            <a:ext cx="3813840" cy="685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schemeClr val="bg2">
                  <a:lumMod val="75000"/>
                </a:schemeClr>
              </a:solidFill>
            </a:endParaRPr>
          </a:p>
        </p:txBody>
      </p:sp>
      <p:sp>
        <p:nvSpPr>
          <p:cNvPr id="2" name="Rectangle 1"/>
          <p:cNvSpPr/>
          <p:nvPr/>
        </p:nvSpPr>
        <p:spPr>
          <a:xfrm>
            <a:off x="221190" y="932764"/>
            <a:ext cx="3592650" cy="584775"/>
          </a:xfrm>
          <a:prstGeom prst="rect">
            <a:avLst/>
          </a:prstGeom>
        </p:spPr>
        <p:txBody>
          <a:bodyPr wrap="square">
            <a:spAutoFit/>
          </a:bodyPr>
          <a:lstStyle/>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p:txBody>
      </p:sp>
      <p:sp>
        <p:nvSpPr>
          <p:cNvPr id="10" name="TextBox 9"/>
          <p:cNvSpPr txBox="1"/>
          <p:nvPr/>
        </p:nvSpPr>
        <p:spPr>
          <a:xfrm>
            <a:off x="4044765" y="6596390"/>
            <a:ext cx="8147235" cy="276999"/>
          </a:xfrm>
          <a:prstGeom prst="rect">
            <a:avLst/>
          </a:prstGeom>
          <a:noFill/>
        </p:spPr>
        <p:txBody>
          <a:bodyPr wrap="square" rtlCol="0">
            <a:spAutoFit/>
          </a:bodyPr>
          <a:lstStyle/>
          <a:p>
            <a:pPr eaLnBrk="0" fontAlgn="base" hangingPunct="0">
              <a:spcBef>
                <a:spcPct val="0"/>
              </a:spcBef>
              <a:spcAft>
                <a:spcPct val="0"/>
              </a:spcAft>
            </a:pPr>
            <a:r>
              <a:rPr lang="en-GB" altLang="x-none" sz="1200" dirty="0">
                <a:solidFill>
                  <a:schemeClr val="bg2">
                    <a:lumMod val="50000"/>
                  </a:schemeClr>
                </a:solidFill>
                <a:latin typeface="Source Sans Pro" charset="0"/>
                <a:ea typeface="Source Sans Pro" charset="0"/>
                <a:cs typeface="Source Sans Pro" charset="0"/>
              </a:rPr>
              <a:t>Faneuil Hall, Boston, USA (1903) Public domain</a:t>
            </a:r>
          </a:p>
        </p:txBody>
      </p:sp>
      <p:sp>
        <p:nvSpPr>
          <p:cNvPr id="13" name="Rectangle 9"/>
          <p:cNvSpPr>
            <a:spLocks noChangeArrowheads="1"/>
          </p:cNvSpPr>
          <p:nvPr/>
        </p:nvSpPr>
        <p:spPr bwMode="auto">
          <a:xfrm>
            <a:off x="11118072" y="6596390"/>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2">
                    <a:lumMod val="50000"/>
                  </a:schemeClr>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2">
                    <a:lumMod val="50000"/>
                  </a:schemeClr>
                </a:solidFill>
                <a:effectLst/>
                <a:latin typeface="Linux Libertine" charset="0"/>
                <a:ea typeface="Linux Libertine" charset="0"/>
                <a:cs typeface="Linux Libertine" charset="0"/>
              </a:rPr>
              <a:t> </a:t>
            </a:r>
            <a:r>
              <a:rPr lang="de-DE" sz="1050" dirty="0">
                <a:solidFill>
                  <a:schemeClr val="bg2">
                    <a:lumMod val="50000"/>
                  </a:schemeClr>
                </a:solidFill>
              </a:rPr>
              <a:t>©</a:t>
            </a:r>
            <a:r>
              <a:rPr lang="en-US" altLang="x-none" sz="1050" dirty="0">
                <a:solidFill>
                  <a:schemeClr val="bg2">
                    <a:lumMod val="50000"/>
                  </a:schemeClr>
                </a:solidFill>
                <a:latin typeface="Source Sans Pro" charset="0"/>
                <a:ea typeface="Source Sans Pro" charset="0"/>
                <a:cs typeface="Source Sans Pro" charset="0"/>
              </a:rPr>
              <a:t>2019. </a:t>
            </a:r>
            <a:endParaRPr kumimoji="0" lang="x-none" altLang="x-none" sz="1050" b="1" u="none" strike="noStrike" cap="none" normalizeH="0" baseline="0" dirty="0">
              <a:ln>
                <a:noFill/>
              </a:ln>
              <a:solidFill>
                <a:schemeClr val="bg2">
                  <a:lumMod val="50000"/>
                </a:schemeClr>
              </a:solidFill>
              <a:effectLst/>
              <a:latin typeface="Source Sans Pro Semibold" charset="0"/>
              <a:ea typeface="Source Sans Pro Semibold" charset="0"/>
              <a:cs typeface="Source Sans Pro Semibold" charset="0"/>
            </a:endParaRPr>
          </a:p>
        </p:txBody>
      </p:sp>
      <p:sp>
        <p:nvSpPr>
          <p:cNvPr id="15" name="TextBox 14"/>
          <p:cNvSpPr txBox="1"/>
          <p:nvPr/>
        </p:nvSpPr>
        <p:spPr>
          <a:xfrm>
            <a:off x="183822" y="351561"/>
            <a:ext cx="3630018" cy="523220"/>
          </a:xfrm>
          <a:prstGeom prst="rect">
            <a:avLst/>
          </a:prstGeom>
          <a:noFill/>
        </p:spPr>
        <p:txBody>
          <a:bodyPr wrap="square" rtlCol="0">
            <a:spAutoFit/>
          </a:bodyPr>
          <a:lstStyle/>
          <a:p>
            <a:pPr eaLnBrk="0" fontAlgn="base" hangingPunct="0">
              <a:lnSpc>
                <a:spcPct val="100000"/>
              </a:lnSpc>
              <a:spcAft>
                <a:spcPct val="0"/>
              </a:spcAft>
            </a:pPr>
            <a:r>
              <a:rPr lang="en-US" altLang="x-none" sz="2800" b="1" i="1" dirty="0">
                <a:solidFill>
                  <a:schemeClr val="bg1"/>
                </a:solidFill>
                <a:latin typeface="Source Sans Pro" charset="0"/>
                <a:ea typeface="Source Sans Pro" charset="0"/>
                <a:cs typeface="Source Sans Pro" charset="0"/>
              </a:rPr>
              <a:t>Americas</a:t>
            </a:r>
            <a:endParaRPr lang="en-US" altLang="x-none" sz="1600" dirty="0">
              <a:solidFill>
                <a:schemeClr val="bg1"/>
              </a:solidFill>
              <a:latin typeface="Source Sans Pro" charset="0"/>
              <a:ea typeface="Source Sans Pro" charset="0"/>
              <a:cs typeface="Source Sans Pro" charset="0"/>
            </a:endParaRPr>
          </a:p>
        </p:txBody>
      </p:sp>
      <p:pic>
        <p:nvPicPr>
          <p:cNvPr id="3" name="Picture 2">
            <a:extLst>
              <a:ext uri="{FF2B5EF4-FFF2-40B4-BE49-F238E27FC236}">
                <a16:creationId xmlns:a16="http://schemas.microsoft.com/office/drawing/2014/main" id="{ECBFED28-4B6B-A049-B437-06651DB5B7A2}"/>
              </a:ext>
            </a:extLst>
          </p:cNvPr>
          <p:cNvPicPr>
            <a:picLocks noChangeAspect="1"/>
          </p:cNvPicPr>
          <p:nvPr/>
        </p:nvPicPr>
        <p:blipFill>
          <a:blip r:embed="rId4"/>
          <a:stretch>
            <a:fillRect/>
          </a:stretch>
        </p:blipFill>
        <p:spPr>
          <a:xfrm>
            <a:off x="4044765" y="246965"/>
            <a:ext cx="5109303" cy="6349425"/>
          </a:xfrm>
          <a:prstGeom prst="rect">
            <a:avLst/>
          </a:prstGeom>
        </p:spPr>
      </p:pic>
    </p:spTree>
    <p:extLst>
      <p:ext uri="{BB962C8B-B14F-4D97-AF65-F5344CB8AC3E}">
        <p14:creationId xmlns:p14="http://schemas.microsoft.com/office/powerpoint/2010/main" val="1724374467"/>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9C4A94B-EF81-E344-8089-265E584C644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00569" y="3510131"/>
            <a:ext cx="13057391" cy="7259408"/>
          </a:xfrm>
          <a:prstGeom prst="rect">
            <a:avLst/>
          </a:prstGeom>
        </p:spPr>
      </p:pic>
      <p:sp>
        <p:nvSpPr>
          <p:cNvPr id="9" name="Rectangle 8">
            <a:extLst>
              <a:ext uri="{FF2B5EF4-FFF2-40B4-BE49-F238E27FC236}">
                <a16:creationId xmlns:a16="http://schemas.microsoft.com/office/drawing/2014/main" id="{2D5273DB-C33F-EF43-9612-97E9853DC6D2}"/>
              </a:ext>
            </a:extLst>
          </p:cNvPr>
          <p:cNvSpPr/>
          <p:nvPr/>
        </p:nvSpPr>
        <p:spPr>
          <a:xfrm>
            <a:off x="-167640" y="-18113"/>
            <a:ext cx="12715240" cy="4124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7F582CE-21F3-5E4F-8175-C1CF21411C8B}"/>
              </a:ext>
            </a:extLst>
          </p:cNvPr>
          <p:cNvSpPr/>
          <p:nvPr/>
        </p:nvSpPr>
        <p:spPr>
          <a:xfrm>
            <a:off x="3815760" y="3388534"/>
            <a:ext cx="12715240" cy="3997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4E7732A-C9E2-4848-AAF4-294820B137F6}"/>
              </a:ext>
            </a:extLst>
          </p:cNvPr>
          <p:cNvSpPr/>
          <p:nvPr/>
        </p:nvSpPr>
        <p:spPr>
          <a:xfrm>
            <a:off x="-91440" y="1244769"/>
            <a:ext cx="386910" cy="5613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9A5CD9C0-A960-FF4C-AA9C-B26708CE4242}"/>
              </a:ext>
            </a:extLst>
          </p:cNvPr>
          <p:cNvSpPr/>
          <p:nvPr/>
        </p:nvSpPr>
        <p:spPr>
          <a:xfrm rot="5400000">
            <a:off x="1788655" y="4875037"/>
            <a:ext cx="237485" cy="38148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840CD852-F6DF-4049-9474-0437492745A4}"/>
              </a:ext>
            </a:extLst>
          </p:cNvPr>
          <p:cNvSpPr/>
          <p:nvPr/>
        </p:nvSpPr>
        <p:spPr>
          <a:xfrm>
            <a:off x="1973580" y="5382260"/>
            <a:ext cx="78740" cy="7874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246965"/>
            <a:ext cx="3813840" cy="685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schemeClr val="bg2">
                  <a:lumMod val="75000"/>
                </a:schemeClr>
              </a:solidFill>
            </a:endParaRPr>
          </a:p>
        </p:txBody>
      </p:sp>
      <p:sp>
        <p:nvSpPr>
          <p:cNvPr id="2" name="Rectangle 1"/>
          <p:cNvSpPr/>
          <p:nvPr/>
        </p:nvSpPr>
        <p:spPr>
          <a:xfrm>
            <a:off x="221190" y="932764"/>
            <a:ext cx="3592650" cy="584775"/>
          </a:xfrm>
          <a:prstGeom prst="rect">
            <a:avLst/>
          </a:prstGeom>
        </p:spPr>
        <p:txBody>
          <a:bodyPr wrap="square">
            <a:spAutoFit/>
          </a:bodyPr>
          <a:lstStyle/>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p:txBody>
      </p:sp>
      <p:sp>
        <p:nvSpPr>
          <p:cNvPr id="10" name="TextBox 9"/>
          <p:cNvSpPr txBox="1"/>
          <p:nvPr/>
        </p:nvSpPr>
        <p:spPr>
          <a:xfrm>
            <a:off x="4044765" y="5448443"/>
            <a:ext cx="8147235" cy="276999"/>
          </a:xfrm>
          <a:prstGeom prst="rect">
            <a:avLst/>
          </a:prstGeom>
          <a:noFill/>
        </p:spPr>
        <p:txBody>
          <a:bodyPr wrap="square" rtlCol="0">
            <a:spAutoFit/>
          </a:bodyPr>
          <a:lstStyle/>
          <a:p>
            <a:pPr eaLnBrk="0" fontAlgn="base" hangingPunct="0">
              <a:spcBef>
                <a:spcPct val="0"/>
              </a:spcBef>
              <a:spcAft>
                <a:spcPct val="0"/>
              </a:spcAft>
            </a:pPr>
            <a:r>
              <a:rPr lang="en-GB" altLang="x-none" sz="1200" dirty="0">
                <a:solidFill>
                  <a:schemeClr val="bg2">
                    <a:lumMod val="50000"/>
                  </a:schemeClr>
                </a:solidFill>
                <a:latin typeface="Source Sans Pro" charset="0"/>
                <a:ea typeface="Source Sans Pro" charset="0"/>
                <a:cs typeface="Source Sans Pro" charset="0"/>
              </a:rPr>
              <a:t>Slave Market, Louisville, USA (1934) Public domain</a:t>
            </a:r>
          </a:p>
        </p:txBody>
      </p:sp>
      <p:sp>
        <p:nvSpPr>
          <p:cNvPr id="13" name="Rectangle 9"/>
          <p:cNvSpPr>
            <a:spLocks noChangeArrowheads="1"/>
          </p:cNvSpPr>
          <p:nvPr/>
        </p:nvSpPr>
        <p:spPr bwMode="auto">
          <a:xfrm>
            <a:off x="11118072" y="6596390"/>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2">
                    <a:lumMod val="50000"/>
                  </a:schemeClr>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2">
                    <a:lumMod val="50000"/>
                  </a:schemeClr>
                </a:solidFill>
                <a:effectLst/>
                <a:latin typeface="Linux Libertine" charset="0"/>
                <a:ea typeface="Linux Libertine" charset="0"/>
                <a:cs typeface="Linux Libertine" charset="0"/>
              </a:rPr>
              <a:t> </a:t>
            </a:r>
            <a:r>
              <a:rPr lang="de-DE" sz="1050" dirty="0">
                <a:solidFill>
                  <a:schemeClr val="bg2">
                    <a:lumMod val="50000"/>
                  </a:schemeClr>
                </a:solidFill>
              </a:rPr>
              <a:t>©</a:t>
            </a:r>
            <a:r>
              <a:rPr lang="en-US" altLang="x-none" sz="1050" dirty="0">
                <a:solidFill>
                  <a:schemeClr val="bg2">
                    <a:lumMod val="50000"/>
                  </a:schemeClr>
                </a:solidFill>
                <a:latin typeface="Source Sans Pro" charset="0"/>
                <a:ea typeface="Source Sans Pro" charset="0"/>
                <a:cs typeface="Source Sans Pro" charset="0"/>
              </a:rPr>
              <a:t>2019. </a:t>
            </a:r>
            <a:endParaRPr kumimoji="0" lang="x-none" altLang="x-none" sz="1050" b="1" u="none" strike="noStrike" cap="none" normalizeH="0" baseline="0" dirty="0">
              <a:ln>
                <a:noFill/>
              </a:ln>
              <a:solidFill>
                <a:schemeClr val="bg2">
                  <a:lumMod val="50000"/>
                </a:schemeClr>
              </a:solidFill>
              <a:effectLst/>
              <a:latin typeface="Source Sans Pro Semibold" charset="0"/>
              <a:ea typeface="Source Sans Pro Semibold" charset="0"/>
              <a:cs typeface="Source Sans Pro Semibold" charset="0"/>
            </a:endParaRPr>
          </a:p>
        </p:txBody>
      </p:sp>
      <p:sp>
        <p:nvSpPr>
          <p:cNvPr id="15" name="TextBox 14"/>
          <p:cNvSpPr txBox="1"/>
          <p:nvPr/>
        </p:nvSpPr>
        <p:spPr>
          <a:xfrm>
            <a:off x="183822" y="351561"/>
            <a:ext cx="3630018" cy="523220"/>
          </a:xfrm>
          <a:prstGeom prst="rect">
            <a:avLst/>
          </a:prstGeom>
          <a:noFill/>
        </p:spPr>
        <p:txBody>
          <a:bodyPr wrap="square" rtlCol="0">
            <a:spAutoFit/>
          </a:bodyPr>
          <a:lstStyle/>
          <a:p>
            <a:pPr eaLnBrk="0" fontAlgn="base" hangingPunct="0">
              <a:lnSpc>
                <a:spcPct val="100000"/>
              </a:lnSpc>
              <a:spcAft>
                <a:spcPct val="0"/>
              </a:spcAft>
            </a:pPr>
            <a:r>
              <a:rPr lang="en-US" altLang="x-none" sz="2800" b="1" i="1" dirty="0">
                <a:solidFill>
                  <a:schemeClr val="bg1"/>
                </a:solidFill>
                <a:latin typeface="Source Sans Pro" charset="0"/>
                <a:ea typeface="Source Sans Pro" charset="0"/>
                <a:cs typeface="Source Sans Pro" charset="0"/>
              </a:rPr>
              <a:t>Americas</a:t>
            </a:r>
            <a:endParaRPr lang="en-US" altLang="x-none" sz="1600" dirty="0">
              <a:solidFill>
                <a:schemeClr val="bg1"/>
              </a:solidFill>
              <a:latin typeface="Source Sans Pro" charset="0"/>
              <a:ea typeface="Source Sans Pro" charset="0"/>
              <a:cs typeface="Source Sans Pro" charset="0"/>
            </a:endParaRPr>
          </a:p>
        </p:txBody>
      </p:sp>
      <p:pic>
        <p:nvPicPr>
          <p:cNvPr id="4" name="Picture 3">
            <a:extLst>
              <a:ext uri="{FF2B5EF4-FFF2-40B4-BE49-F238E27FC236}">
                <a16:creationId xmlns:a16="http://schemas.microsoft.com/office/drawing/2014/main" id="{107B5760-5664-BD4F-9FF7-0478B9C540DA}"/>
              </a:ext>
            </a:extLst>
          </p:cNvPr>
          <p:cNvPicPr>
            <a:picLocks noChangeAspect="1"/>
          </p:cNvPicPr>
          <p:nvPr/>
        </p:nvPicPr>
        <p:blipFill>
          <a:blip r:embed="rId4"/>
          <a:stretch>
            <a:fillRect/>
          </a:stretch>
        </p:blipFill>
        <p:spPr>
          <a:xfrm>
            <a:off x="4064000" y="246965"/>
            <a:ext cx="8128000" cy="5156200"/>
          </a:xfrm>
          <a:prstGeom prst="rect">
            <a:avLst/>
          </a:prstGeom>
        </p:spPr>
      </p:pic>
    </p:spTree>
    <p:extLst>
      <p:ext uri="{BB962C8B-B14F-4D97-AF65-F5344CB8AC3E}">
        <p14:creationId xmlns:p14="http://schemas.microsoft.com/office/powerpoint/2010/main" val="1187279036"/>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4F1BB76-4962-F243-B20F-8BC0D7C333D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59479" y="1644377"/>
            <a:ext cx="13057391" cy="7259408"/>
          </a:xfrm>
          <a:prstGeom prst="rect">
            <a:avLst/>
          </a:prstGeom>
        </p:spPr>
      </p:pic>
      <p:sp>
        <p:nvSpPr>
          <p:cNvPr id="8" name="Rectangle 7">
            <a:extLst>
              <a:ext uri="{FF2B5EF4-FFF2-40B4-BE49-F238E27FC236}">
                <a16:creationId xmlns:a16="http://schemas.microsoft.com/office/drawing/2014/main" id="{B6A992B9-C21B-CF48-B97D-4BFFC6F7F25E}"/>
              </a:ext>
            </a:extLst>
          </p:cNvPr>
          <p:cNvSpPr/>
          <p:nvPr/>
        </p:nvSpPr>
        <p:spPr>
          <a:xfrm>
            <a:off x="-167640" y="-18113"/>
            <a:ext cx="12715240" cy="4124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69AC0E0E-8E42-0D4E-9891-D39A48144F4D}"/>
              </a:ext>
            </a:extLst>
          </p:cNvPr>
          <p:cNvSpPr/>
          <p:nvPr/>
        </p:nvSpPr>
        <p:spPr>
          <a:xfrm>
            <a:off x="3815760" y="3388534"/>
            <a:ext cx="12715240" cy="3997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79D3841-25BF-944B-8987-04EE2B6B1B68}"/>
              </a:ext>
            </a:extLst>
          </p:cNvPr>
          <p:cNvSpPr/>
          <p:nvPr/>
        </p:nvSpPr>
        <p:spPr>
          <a:xfrm>
            <a:off x="-91440" y="1244769"/>
            <a:ext cx="386910" cy="5613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7EA9A5F-5FB0-464D-BB00-FF1ADB98560C}"/>
              </a:ext>
            </a:extLst>
          </p:cNvPr>
          <p:cNvSpPr/>
          <p:nvPr/>
        </p:nvSpPr>
        <p:spPr>
          <a:xfrm rot="5400000">
            <a:off x="1788655" y="4875037"/>
            <a:ext cx="237485" cy="38148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53080D42-3F6B-3E42-ACDC-E5A2B0FEC119}"/>
              </a:ext>
            </a:extLst>
          </p:cNvPr>
          <p:cNvSpPr/>
          <p:nvPr/>
        </p:nvSpPr>
        <p:spPr>
          <a:xfrm>
            <a:off x="1973580" y="5382260"/>
            <a:ext cx="78740" cy="7874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246965"/>
            <a:ext cx="3813840" cy="685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schemeClr val="bg2">
                  <a:lumMod val="75000"/>
                </a:schemeClr>
              </a:solidFill>
            </a:endParaRPr>
          </a:p>
        </p:txBody>
      </p:sp>
      <p:sp>
        <p:nvSpPr>
          <p:cNvPr id="2" name="Rectangle 1"/>
          <p:cNvSpPr/>
          <p:nvPr/>
        </p:nvSpPr>
        <p:spPr>
          <a:xfrm>
            <a:off x="221190" y="932764"/>
            <a:ext cx="3592650" cy="584775"/>
          </a:xfrm>
          <a:prstGeom prst="rect">
            <a:avLst/>
          </a:prstGeom>
        </p:spPr>
        <p:txBody>
          <a:bodyPr wrap="square">
            <a:spAutoFit/>
          </a:bodyPr>
          <a:lstStyle/>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p:txBody>
      </p:sp>
      <p:sp>
        <p:nvSpPr>
          <p:cNvPr id="10" name="TextBox 9"/>
          <p:cNvSpPr txBox="1"/>
          <p:nvPr/>
        </p:nvSpPr>
        <p:spPr>
          <a:xfrm>
            <a:off x="3997662" y="5829299"/>
            <a:ext cx="8147235" cy="276999"/>
          </a:xfrm>
          <a:prstGeom prst="rect">
            <a:avLst/>
          </a:prstGeom>
          <a:noFill/>
        </p:spPr>
        <p:txBody>
          <a:bodyPr wrap="square" rtlCol="0">
            <a:spAutoFit/>
          </a:bodyPr>
          <a:lstStyle/>
          <a:p>
            <a:pPr eaLnBrk="0" fontAlgn="base" hangingPunct="0">
              <a:spcBef>
                <a:spcPct val="0"/>
              </a:spcBef>
              <a:spcAft>
                <a:spcPct val="0"/>
              </a:spcAft>
            </a:pPr>
            <a:r>
              <a:rPr lang="en-GB" altLang="x-none" sz="1200" dirty="0">
                <a:solidFill>
                  <a:schemeClr val="bg2">
                    <a:lumMod val="50000"/>
                  </a:schemeClr>
                </a:solidFill>
                <a:latin typeface="Source Sans Pro" charset="0"/>
                <a:ea typeface="Source Sans Pro" charset="0"/>
                <a:cs typeface="Source Sans Pro" charset="0"/>
              </a:rPr>
              <a:t>Slave memorial Zanzibar, Tanzania (2009) CC BY 2.0</a:t>
            </a:r>
          </a:p>
        </p:txBody>
      </p:sp>
      <p:sp>
        <p:nvSpPr>
          <p:cNvPr id="13" name="Rectangle 9"/>
          <p:cNvSpPr>
            <a:spLocks noChangeArrowheads="1"/>
          </p:cNvSpPr>
          <p:nvPr/>
        </p:nvSpPr>
        <p:spPr bwMode="auto">
          <a:xfrm>
            <a:off x="11118072" y="6596390"/>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2">
                    <a:lumMod val="50000"/>
                  </a:schemeClr>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2">
                    <a:lumMod val="50000"/>
                  </a:schemeClr>
                </a:solidFill>
                <a:effectLst/>
                <a:latin typeface="Linux Libertine" charset="0"/>
                <a:ea typeface="Linux Libertine" charset="0"/>
                <a:cs typeface="Linux Libertine" charset="0"/>
              </a:rPr>
              <a:t> </a:t>
            </a:r>
            <a:r>
              <a:rPr lang="de-DE" sz="1050" dirty="0">
                <a:solidFill>
                  <a:schemeClr val="bg2">
                    <a:lumMod val="50000"/>
                  </a:schemeClr>
                </a:solidFill>
              </a:rPr>
              <a:t>©</a:t>
            </a:r>
            <a:r>
              <a:rPr lang="en-US" altLang="x-none" sz="1050" dirty="0">
                <a:solidFill>
                  <a:schemeClr val="bg2">
                    <a:lumMod val="50000"/>
                  </a:schemeClr>
                </a:solidFill>
                <a:latin typeface="Source Sans Pro" charset="0"/>
                <a:ea typeface="Source Sans Pro" charset="0"/>
                <a:cs typeface="Source Sans Pro" charset="0"/>
              </a:rPr>
              <a:t>2019. </a:t>
            </a:r>
            <a:endParaRPr kumimoji="0" lang="x-none" altLang="x-none" sz="1050" b="1" u="none" strike="noStrike" cap="none" normalizeH="0" baseline="0" dirty="0">
              <a:ln>
                <a:noFill/>
              </a:ln>
              <a:solidFill>
                <a:schemeClr val="bg2">
                  <a:lumMod val="50000"/>
                </a:schemeClr>
              </a:solidFill>
              <a:effectLst/>
              <a:latin typeface="Source Sans Pro Semibold" charset="0"/>
              <a:ea typeface="Source Sans Pro Semibold" charset="0"/>
              <a:cs typeface="Source Sans Pro Semibold" charset="0"/>
            </a:endParaRPr>
          </a:p>
        </p:txBody>
      </p:sp>
      <p:pic>
        <p:nvPicPr>
          <p:cNvPr id="3" name="Picture 2">
            <a:extLst>
              <a:ext uri="{FF2B5EF4-FFF2-40B4-BE49-F238E27FC236}">
                <a16:creationId xmlns:a16="http://schemas.microsoft.com/office/drawing/2014/main" id="{8DB51C08-CC16-B34B-9DA3-505381EC9246}"/>
              </a:ext>
            </a:extLst>
          </p:cNvPr>
          <p:cNvPicPr>
            <a:picLocks noChangeAspect="1"/>
          </p:cNvPicPr>
          <p:nvPr/>
        </p:nvPicPr>
        <p:blipFill>
          <a:blip r:embed="rId4"/>
          <a:stretch>
            <a:fillRect/>
          </a:stretch>
        </p:blipFill>
        <p:spPr>
          <a:xfrm>
            <a:off x="3997662" y="246964"/>
            <a:ext cx="8406340" cy="5582335"/>
          </a:xfrm>
          <a:prstGeom prst="rect">
            <a:avLst/>
          </a:prstGeom>
        </p:spPr>
      </p:pic>
    </p:spTree>
    <p:extLst>
      <p:ext uri="{BB962C8B-B14F-4D97-AF65-F5344CB8AC3E}">
        <p14:creationId xmlns:p14="http://schemas.microsoft.com/office/powerpoint/2010/main" val="191074529"/>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246965"/>
            <a:ext cx="3813840" cy="685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schemeClr val="bg2">
                  <a:lumMod val="75000"/>
                </a:schemeClr>
              </a:solidFill>
            </a:endParaRPr>
          </a:p>
        </p:txBody>
      </p:sp>
      <p:sp>
        <p:nvSpPr>
          <p:cNvPr id="2" name="Rectangle 1"/>
          <p:cNvSpPr/>
          <p:nvPr/>
        </p:nvSpPr>
        <p:spPr>
          <a:xfrm>
            <a:off x="221190" y="932764"/>
            <a:ext cx="3592650" cy="584775"/>
          </a:xfrm>
          <a:prstGeom prst="rect">
            <a:avLst/>
          </a:prstGeom>
        </p:spPr>
        <p:txBody>
          <a:bodyPr wrap="square">
            <a:spAutoFit/>
          </a:bodyPr>
          <a:lstStyle/>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a:p>
            <a:pPr lvl="0" eaLnBrk="0" fontAlgn="base" hangingPunct="0">
              <a:spcBef>
                <a:spcPct val="0"/>
              </a:spcBef>
              <a:spcAft>
                <a:spcPct val="0"/>
              </a:spcAft>
            </a:pPr>
            <a:endParaRPr lang="en-US" altLang="x-none" sz="1600" b="1" dirty="0">
              <a:solidFill>
                <a:schemeClr val="bg2">
                  <a:lumMod val="75000"/>
                </a:schemeClr>
              </a:solidFill>
              <a:latin typeface="Source Sans Pro" charset="0"/>
              <a:ea typeface="Source Sans Pro" charset="0"/>
              <a:cs typeface="Source Sans Pro" charset="0"/>
            </a:endParaRPr>
          </a:p>
        </p:txBody>
      </p:sp>
      <p:sp>
        <p:nvSpPr>
          <p:cNvPr id="13" name="Rectangle 9"/>
          <p:cNvSpPr>
            <a:spLocks noChangeArrowheads="1"/>
          </p:cNvSpPr>
          <p:nvPr/>
        </p:nvSpPr>
        <p:spPr bwMode="auto">
          <a:xfrm>
            <a:off x="11118072" y="6596390"/>
            <a:ext cx="142952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x-none" altLang="x-none" sz="1050" b="1" u="none" strike="noStrike" cap="none" normalizeH="0" baseline="0">
                <a:ln>
                  <a:noFill/>
                </a:ln>
                <a:solidFill>
                  <a:schemeClr val="bg2">
                    <a:lumMod val="50000"/>
                  </a:schemeClr>
                </a:solidFill>
                <a:effectLst/>
                <a:latin typeface="Linux Libertine" charset="0"/>
                <a:ea typeface="Linux Libertine" charset="0"/>
                <a:cs typeface="Linux Libertine" charset="0"/>
              </a:rPr>
              <a:t>GAHTC</a:t>
            </a:r>
            <a:r>
              <a:rPr kumimoji="0" lang="en-US" altLang="x-none" sz="1050" b="1" u="none" strike="noStrike" cap="none" normalizeH="0" baseline="0" dirty="0">
                <a:ln>
                  <a:noFill/>
                </a:ln>
                <a:solidFill>
                  <a:schemeClr val="bg2">
                    <a:lumMod val="50000"/>
                  </a:schemeClr>
                </a:solidFill>
                <a:effectLst/>
                <a:latin typeface="Linux Libertine" charset="0"/>
                <a:ea typeface="Linux Libertine" charset="0"/>
                <a:cs typeface="Linux Libertine" charset="0"/>
              </a:rPr>
              <a:t> </a:t>
            </a:r>
            <a:r>
              <a:rPr lang="de-DE" sz="1050" dirty="0">
                <a:solidFill>
                  <a:schemeClr val="bg2">
                    <a:lumMod val="50000"/>
                  </a:schemeClr>
                </a:solidFill>
              </a:rPr>
              <a:t>©</a:t>
            </a:r>
            <a:r>
              <a:rPr lang="en-US" altLang="x-none" sz="1050" dirty="0">
                <a:solidFill>
                  <a:schemeClr val="bg2">
                    <a:lumMod val="50000"/>
                  </a:schemeClr>
                </a:solidFill>
                <a:latin typeface="Source Sans Pro" charset="0"/>
                <a:ea typeface="Source Sans Pro" charset="0"/>
                <a:cs typeface="Source Sans Pro" charset="0"/>
              </a:rPr>
              <a:t>2019. </a:t>
            </a:r>
            <a:endParaRPr kumimoji="0" lang="x-none" altLang="x-none" sz="1050" b="1" u="none" strike="noStrike" cap="none" normalizeH="0" baseline="0" dirty="0">
              <a:ln>
                <a:noFill/>
              </a:ln>
              <a:solidFill>
                <a:schemeClr val="bg2">
                  <a:lumMod val="50000"/>
                </a:schemeClr>
              </a:solidFill>
              <a:effectLst/>
              <a:latin typeface="Source Sans Pro Semibold" charset="0"/>
              <a:ea typeface="Source Sans Pro Semibold" charset="0"/>
              <a:cs typeface="Source Sans Pro Semibold" charset="0"/>
            </a:endParaRPr>
          </a:p>
        </p:txBody>
      </p:sp>
      <p:sp>
        <p:nvSpPr>
          <p:cNvPr id="7" name="TextBox 6">
            <a:extLst>
              <a:ext uri="{FF2B5EF4-FFF2-40B4-BE49-F238E27FC236}">
                <a16:creationId xmlns:a16="http://schemas.microsoft.com/office/drawing/2014/main" id="{BDE23890-802D-DD43-9BE0-83EFE2EB8153}"/>
              </a:ext>
            </a:extLst>
          </p:cNvPr>
          <p:cNvSpPr txBox="1"/>
          <p:nvPr/>
        </p:nvSpPr>
        <p:spPr>
          <a:xfrm>
            <a:off x="183822" y="351561"/>
            <a:ext cx="3630018" cy="523220"/>
          </a:xfrm>
          <a:prstGeom prst="rect">
            <a:avLst/>
          </a:prstGeom>
          <a:noFill/>
        </p:spPr>
        <p:txBody>
          <a:bodyPr wrap="square" rtlCol="0">
            <a:spAutoFit/>
          </a:bodyPr>
          <a:lstStyle/>
          <a:p>
            <a:pPr eaLnBrk="0" fontAlgn="base" hangingPunct="0">
              <a:lnSpc>
                <a:spcPct val="100000"/>
              </a:lnSpc>
              <a:spcAft>
                <a:spcPct val="0"/>
              </a:spcAft>
            </a:pPr>
            <a:r>
              <a:rPr lang="en-US" altLang="x-none" sz="2800" b="1" i="1" dirty="0">
                <a:solidFill>
                  <a:schemeClr val="bg1"/>
                </a:solidFill>
                <a:latin typeface="Source Sans Pro" charset="0"/>
                <a:ea typeface="Source Sans Pro" charset="0"/>
                <a:cs typeface="Source Sans Pro" charset="0"/>
              </a:rPr>
              <a:t>Literature</a:t>
            </a:r>
            <a:endParaRPr lang="en-US" altLang="x-none" sz="1600" dirty="0">
              <a:solidFill>
                <a:schemeClr val="bg1"/>
              </a:solidFill>
              <a:latin typeface="Source Sans Pro" charset="0"/>
              <a:ea typeface="Source Sans Pro" charset="0"/>
              <a:cs typeface="Source Sans Pro" charset="0"/>
            </a:endParaRPr>
          </a:p>
        </p:txBody>
      </p:sp>
      <p:sp>
        <p:nvSpPr>
          <p:cNvPr id="6" name="TextBox 5">
            <a:extLst>
              <a:ext uri="{FF2B5EF4-FFF2-40B4-BE49-F238E27FC236}">
                <a16:creationId xmlns:a16="http://schemas.microsoft.com/office/drawing/2014/main" id="{0FA2A478-A151-DF43-98A2-96CD6FD364F0}"/>
              </a:ext>
            </a:extLst>
          </p:cNvPr>
          <p:cNvSpPr txBox="1"/>
          <p:nvPr/>
        </p:nvSpPr>
        <p:spPr>
          <a:xfrm>
            <a:off x="3813840" y="1174428"/>
            <a:ext cx="8378160" cy="5909310"/>
          </a:xfrm>
          <a:prstGeom prst="rect">
            <a:avLst/>
          </a:prstGeom>
          <a:noFill/>
        </p:spPr>
        <p:txBody>
          <a:bodyPr wrap="square" rtlCol="0">
            <a:spAutoFit/>
          </a:bodyPr>
          <a:lstStyle/>
          <a:p>
            <a:r>
              <a:rPr lang="en-US" dirty="0"/>
              <a:t>James A. Rawley, Stephen D. Behrendt.</a:t>
            </a:r>
          </a:p>
          <a:p>
            <a:r>
              <a:rPr lang="en-US" i="1" dirty="0"/>
              <a:t>The Transatlantic Slave Trade: A History.</a:t>
            </a:r>
          </a:p>
          <a:p>
            <a:r>
              <a:rPr lang="en-US" dirty="0"/>
              <a:t>University of Nebraska Press, 2005.</a:t>
            </a:r>
          </a:p>
          <a:p>
            <a:endParaRPr lang="en-US" dirty="0"/>
          </a:p>
          <a:p>
            <a:r>
              <a:rPr lang="en-US" dirty="0"/>
              <a:t>Hugh Thomas.</a:t>
            </a:r>
          </a:p>
          <a:p>
            <a:r>
              <a:rPr lang="en-US" i="1" dirty="0"/>
              <a:t>The Slave Trade.</a:t>
            </a:r>
          </a:p>
          <a:p>
            <a:r>
              <a:rPr lang="en-US" dirty="0"/>
              <a:t>Hachette, 2015. </a:t>
            </a:r>
            <a:br>
              <a:rPr lang="en-US" dirty="0"/>
            </a:br>
            <a:br>
              <a:rPr lang="en-US" dirty="0"/>
            </a:br>
            <a:r>
              <a:rPr lang="en-US" dirty="0"/>
              <a:t>Holger Weiss. </a:t>
            </a:r>
          </a:p>
          <a:p>
            <a:r>
              <a:rPr lang="en-US" i="1" dirty="0"/>
              <a:t>Ports of </a:t>
            </a:r>
            <a:r>
              <a:rPr lang="en-US" i="1" dirty="0" err="1"/>
              <a:t>Globalisation</a:t>
            </a:r>
            <a:r>
              <a:rPr lang="en-US" i="1" dirty="0"/>
              <a:t>, Places of </a:t>
            </a:r>
            <a:r>
              <a:rPr lang="en-US" i="1" dirty="0" err="1"/>
              <a:t>Creolisation</a:t>
            </a:r>
            <a:r>
              <a:rPr lang="en-US" i="1" dirty="0"/>
              <a:t>: Nordic Possessions in the Atlantic World During the Era of the Slave Trade</a:t>
            </a:r>
            <a:r>
              <a:rPr lang="en-US" dirty="0"/>
              <a:t>. </a:t>
            </a:r>
          </a:p>
          <a:p>
            <a:r>
              <a:rPr lang="en-US" dirty="0"/>
              <a:t>Boston: Brill, 2016. </a:t>
            </a:r>
          </a:p>
          <a:p>
            <a:endParaRPr lang="en-US" dirty="0"/>
          </a:p>
          <a:p>
            <a:r>
              <a:rPr lang="en-US" dirty="0"/>
              <a:t>Randy J.  Sparks. </a:t>
            </a:r>
          </a:p>
          <a:p>
            <a:r>
              <a:rPr lang="en-US" i="1" dirty="0"/>
              <a:t>Where the Negroes Are Masters: An African Port in the Era of the Slave Trade</a:t>
            </a:r>
            <a:r>
              <a:rPr lang="en-US" dirty="0"/>
              <a:t>. Cambridge, Massachusetts: Harvard University Press, 2014.</a:t>
            </a:r>
          </a:p>
          <a:p>
            <a:endParaRPr lang="en-US" dirty="0"/>
          </a:p>
          <a:p>
            <a:r>
              <a:rPr lang="en-US" dirty="0"/>
              <a:t>Mariana P.  Candido. </a:t>
            </a:r>
          </a:p>
          <a:p>
            <a:r>
              <a:rPr lang="en-US" i="1" dirty="0"/>
              <a:t>An African Slaving Port and the Atlantic World: Benguela and Its Hinterland</a:t>
            </a:r>
            <a:r>
              <a:rPr lang="en-US" dirty="0"/>
              <a:t>.</a:t>
            </a:r>
          </a:p>
          <a:p>
            <a:r>
              <a:rPr lang="en-US" dirty="0"/>
              <a:t>Cambridge University Press, 2015.</a:t>
            </a:r>
            <a:br>
              <a:rPr lang="en-US" dirty="0"/>
            </a:br>
            <a:endParaRPr lang="en-US" dirty="0"/>
          </a:p>
        </p:txBody>
      </p:sp>
    </p:spTree>
    <p:extLst>
      <p:ext uri="{BB962C8B-B14F-4D97-AF65-F5344CB8AC3E}">
        <p14:creationId xmlns:p14="http://schemas.microsoft.com/office/powerpoint/2010/main" val="3074823705"/>
      </p:ext>
    </p:extLst>
  </p:cSld>
  <p:clrMapOvr>
    <a:masterClrMapping/>
  </p:clrMapOvr>
  <mc:AlternateContent xmlns:mc="http://schemas.openxmlformats.org/markup-compatibility/2006" xmlns:p14="http://schemas.microsoft.com/office/powerpoint/2010/main">
    <mc:Choice Requires="p14">
      <p:transition spd="med" p14:dur="700" advTm="60000">
        <p:fade/>
      </p:transition>
    </mc:Choice>
    <mc:Fallback xmlns="">
      <p:transition spd="med" advTm="60000">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3882</TotalTime>
  <Words>3910</Words>
  <Application>Microsoft Macintosh PowerPoint</Application>
  <PresentationFormat>Widescreen</PresentationFormat>
  <Paragraphs>268</Paragraphs>
  <Slides>28</Slides>
  <Notes>28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Arial</vt:lpstr>
      <vt:lpstr>Calibri</vt:lpstr>
      <vt:lpstr>Calibri Light</vt:lpstr>
      <vt:lpstr>Linux Libertine</vt:lpstr>
      <vt:lpstr>Source Sans Pro</vt:lpstr>
      <vt:lpstr>Source Sans Pro Semibold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Tino Mager</dc:creator>
  <cp:lastModifiedBy>Microsoft Office User</cp:lastModifiedBy>
  <cp:revision>130</cp:revision>
  <dcterms:created xsi:type="dcterms:W3CDTF">2018-08-26T15:27:05Z</dcterms:created>
  <dcterms:modified xsi:type="dcterms:W3CDTF">2021-03-23T18:09:59Z</dcterms:modified>
</cp:coreProperties>
</file>